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7" r:id="rId44"/>
    <p:sldId id="308" r:id="rId4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E24A9-36A3-49D4-A95B-96C0A9AA8E09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62843-464F-46C7-9504-7886E671F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63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62843-464F-46C7-9504-7886E671F98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84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2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09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83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87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3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91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95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53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86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3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6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urnitin.com/blog/5-historical-moments-that-shaped-plagiaris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odoc.princeton.edu/curriculum/academic-integrity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xfrm>
            <a:off x="2133599" y="609600"/>
            <a:ext cx="6400801" cy="5367700"/>
          </a:xfrm>
          <a:prstGeom prst="rect">
            <a:avLst/>
          </a:prstGeom>
        </p:spPr>
        <p:txBody>
          <a:bodyPr vert="horz" wrap="square" lIns="0" tIns="296748" rIns="0" bIns="0" rtlCol="0">
            <a:spAutoFit/>
          </a:bodyPr>
          <a:lstStyle/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3600" b="1" spc="-40" dirty="0" err="1" smtClean="0">
                <a:solidFill>
                  <a:srgbClr val="0070C0"/>
                </a:solidFill>
              </a:rPr>
              <a:t>Alikhan</a:t>
            </a:r>
            <a:r>
              <a:rPr lang="en-US" sz="3600" b="1" spc="-40" dirty="0" smtClean="0">
                <a:solidFill>
                  <a:srgbClr val="0070C0"/>
                </a:solidFill>
              </a:rPr>
              <a:t> </a:t>
            </a:r>
            <a:r>
              <a:rPr lang="en-US" sz="3600" b="1" spc="-40" dirty="0" err="1" smtClean="0">
                <a:solidFill>
                  <a:srgbClr val="0070C0"/>
                </a:solidFill>
              </a:rPr>
              <a:t>Bokeikhan</a:t>
            </a:r>
            <a:r>
              <a:rPr lang="en-US" sz="3600" b="1" spc="-40" dirty="0" smtClean="0">
                <a:solidFill>
                  <a:srgbClr val="0070C0"/>
                </a:solidFill>
              </a:rPr>
              <a:t> University</a:t>
            </a:r>
            <a:endParaRPr lang="ru-RU" sz="3600" b="1" spc="-40" dirty="0">
              <a:solidFill>
                <a:srgbClr val="0070C0"/>
              </a:solidFill>
            </a:endParaRPr>
          </a:p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endParaRPr lang="en-US" sz="4500" b="1" spc="-40" dirty="0" smtClean="0">
              <a:solidFill>
                <a:srgbClr val="FF0000"/>
              </a:solidFill>
            </a:endParaRPr>
          </a:p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ru-RU" sz="4500" b="1" spc="-40" dirty="0" smtClean="0">
                <a:solidFill>
                  <a:srgbClr val="FF0000"/>
                </a:solidFill>
              </a:rPr>
              <a:t>Принципы </a:t>
            </a:r>
            <a:r>
              <a:rPr sz="4500" b="1" spc="-40" dirty="0" smtClean="0">
                <a:solidFill>
                  <a:srgbClr val="FF0000"/>
                </a:solidFill>
              </a:rPr>
              <a:t> </a:t>
            </a:r>
            <a:r>
              <a:rPr sz="4500" b="1" spc="-20" dirty="0" err="1">
                <a:solidFill>
                  <a:srgbClr val="FF0000"/>
                </a:solidFill>
              </a:rPr>
              <a:t>академической</a:t>
            </a:r>
            <a:r>
              <a:rPr sz="4500" b="1" spc="-20" dirty="0">
                <a:solidFill>
                  <a:srgbClr val="FF0000"/>
                </a:solidFill>
              </a:rPr>
              <a:t> </a:t>
            </a:r>
            <a:r>
              <a:rPr sz="4500" b="1" dirty="0" err="1" smtClean="0">
                <a:solidFill>
                  <a:srgbClr val="FF0000"/>
                </a:solidFill>
              </a:rPr>
              <a:t>честности</a:t>
            </a:r>
            <a:r>
              <a:rPr sz="4500" b="1" dirty="0" smtClean="0">
                <a:solidFill>
                  <a:srgbClr val="FF0000"/>
                </a:solidFill>
              </a:rPr>
              <a:t> </a:t>
            </a:r>
            <a:r>
              <a:rPr sz="4500" b="1" spc="-1005" dirty="0" smtClean="0">
                <a:solidFill>
                  <a:srgbClr val="FF0000"/>
                </a:solidFill>
              </a:rPr>
              <a:t> </a:t>
            </a:r>
            <a:r>
              <a:rPr sz="4500" b="1" dirty="0">
                <a:solidFill>
                  <a:srgbClr val="FF0000"/>
                </a:solidFill>
              </a:rPr>
              <a:t>в</a:t>
            </a:r>
            <a:r>
              <a:rPr sz="4500" b="1" spc="-10" dirty="0">
                <a:solidFill>
                  <a:srgbClr val="FF0000"/>
                </a:solidFill>
              </a:rPr>
              <a:t> </a:t>
            </a:r>
            <a:r>
              <a:rPr sz="4500" b="1" spc="-5" dirty="0" err="1" smtClean="0">
                <a:solidFill>
                  <a:srgbClr val="FF0000"/>
                </a:solidFill>
              </a:rPr>
              <a:t>образовании</a:t>
            </a:r>
            <a:endParaRPr lang="ru-RU" sz="4500" b="1" spc="-5" dirty="0" smtClean="0">
              <a:solidFill>
                <a:srgbClr val="FF0000"/>
              </a:solidFill>
            </a:endParaRPr>
          </a:p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endParaRPr lang="ru-RU" sz="4500" b="1" spc="-5" dirty="0">
              <a:solidFill>
                <a:srgbClr val="FF0000"/>
              </a:solidFill>
            </a:endParaRPr>
          </a:p>
          <a:p>
            <a:pPr marL="344170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ru-RU" sz="2000" spc="-5" dirty="0" smtClean="0"/>
              <a:t>Г. Семей -2022</a:t>
            </a:r>
            <a:endParaRPr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493281" cy="1447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517" y="461899"/>
            <a:ext cx="46837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00B050"/>
                </a:solidFill>
              </a:rPr>
              <a:t>Президент</a:t>
            </a:r>
            <a:r>
              <a:rPr sz="4400" spc="-95" dirty="0">
                <a:solidFill>
                  <a:srgbClr val="00B050"/>
                </a:solidFill>
              </a:rPr>
              <a:t> </a:t>
            </a:r>
            <a:r>
              <a:rPr sz="4400" dirty="0">
                <a:solidFill>
                  <a:srgbClr val="00B050"/>
                </a:solidFill>
              </a:rPr>
              <a:t>Венгрии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362200"/>
            <a:ext cx="8056880" cy="3348354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Calibri"/>
                <a:cs typeface="Calibri"/>
              </a:rPr>
              <a:t>2012</a:t>
            </a:r>
            <a:r>
              <a:rPr lang="ru-RU" sz="3200" spc="-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г</a:t>
            </a:r>
            <a:r>
              <a:rPr lang="ru-RU" sz="3200" spc="-5" dirty="0" smtClean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  <a:p>
            <a:pPr marL="756285" marR="1335405" lvl="1" indent="-287020">
              <a:lnSpc>
                <a:spcPct val="100000"/>
              </a:lnSpc>
              <a:spcBef>
                <a:spcPts val="69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Президент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Венгрии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Пал </a:t>
            </a:r>
            <a:r>
              <a:rPr sz="2800" spc="-10" dirty="0">
                <a:latin typeface="Calibri"/>
                <a:cs typeface="Calibri"/>
              </a:rPr>
              <a:t>Шмитт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подал</a:t>
            </a:r>
            <a:r>
              <a:rPr sz="2800" spc="-5" dirty="0">
                <a:latin typeface="Calibri"/>
                <a:cs typeface="Calibri"/>
              </a:rPr>
              <a:t> в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отставку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из-за </a:t>
            </a:r>
            <a:r>
              <a:rPr sz="2800" spc="-10" dirty="0">
                <a:latin typeface="Calibri"/>
                <a:cs typeface="Calibri"/>
              </a:rPr>
              <a:t>обвинений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в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плагиате.</a:t>
            </a:r>
            <a:endParaRPr sz="2800" dirty="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800" spc="-5" dirty="0">
                <a:latin typeface="Calibri"/>
                <a:cs typeface="Calibri"/>
              </a:rPr>
              <a:t>Венгерский </a:t>
            </a:r>
            <a:r>
              <a:rPr sz="2800" spc="-10" dirty="0">
                <a:latin typeface="Calibri"/>
                <a:cs typeface="Calibri"/>
              </a:rPr>
              <a:t>университет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лишил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его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докторской </a:t>
            </a:r>
            <a:r>
              <a:rPr sz="2800" spc="-10" dirty="0">
                <a:latin typeface="Calibri"/>
                <a:cs typeface="Calibri"/>
              </a:rPr>
              <a:t> степени,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объявив, </a:t>
            </a:r>
            <a:r>
              <a:rPr sz="2800" spc="-15" dirty="0">
                <a:latin typeface="Calibri"/>
                <a:cs typeface="Calibri"/>
              </a:rPr>
              <a:t>что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при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написании</a:t>
            </a:r>
            <a:r>
              <a:rPr sz="2800" dirty="0">
                <a:latin typeface="Calibri"/>
                <a:cs typeface="Calibri"/>
              </a:rPr>
              <a:t> своей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диссертации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в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1992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году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он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использовал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работу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другого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автора.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162938"/>
            <a:ext cx="68580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28800" marR="5080" indent="-9525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B050"/>
                </a:solidFill>
              </a:rPr>
              <a:t>Министр</a:t>
            </a:r>
            <a:r>
              <a:rPr spc="-70" dirty="0">
                <a:solidFill>
                  <a:srgbClr val="00B050"/>
                </a:solidFill>
              </a:rPr>
              <a:t> </a:t>
            </a:r>
            <a:r>
              <a:rPr spc="-5" dirty="0">
                <a:solidFill>
                  <a:srgbClr val="00B050"/>
                </a:solidFill>
              </a:rPr>
              <a:t>обороны </a:t>
            </a:r>
            <a:r>
              <a:rPr spc="-890" dirty="0">
                <a:solidFill>
                  <a:srgbClr val="00B050"/>
                </a:solidFill>
              </a:rPr>
              <a:t> </a:t>
            </a:r>
            <a:r>
              <a:rPr spc="-55" dirty="0">
                <a:solidFill>
                  <a:srgbClr val="00B050"/>
                </a:solidFill>
              </a:rPr>
              <a:t>Германии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1402" y="2493653"/>
            <a:ext cx="7785100" cy="198247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Calibri"/>
                <a:cs typeface="Calibri"/>
              </a:rPr>
              <a:t>2011</a:t>
            </a:r>
            <a:r>
              <a:rPr lang="ru-RU" sz="3200" spc="-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г</a:t>
            </a:r>
            <a:r>
              <a:rPr lang="ru-RU" sz="3200" spc="-5" dirty="0" smtClean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  <a:p>
            <a:pPr marL="756285" marR="5080" indent="-287020">
              <a:lnSpc>
                <a:spcPct val="100000"/>
              </a:lnSpc>
              <a:spcBef>
                <a:spcPts val="690"/>
              </a:spcBef>
            </a:pPr>
            <a:r>
              <a:rPr sz="2800" spc="730" dirty="0">
                <a:latin typeface="Microsoft Sans Serif"/>
                <a:cs typeface="Microsoft Sans Serif"/>
              </a:rPr>
              <a:t>–</a:t>
            </a:r>
            <a:r>
              <a:rPr sz="2800" spc="-40" dirty="0">
                <a:latin typeface="Microsoft Sans Serif"/>
                <a:cs typeface="Microsoft Sans Serif"/>
              </a:rPr>
              <a:t> </a:t>
            </a:r>
            <a:r>
              <a:rPr sz="2800" spc="-5" dirty="0">
                <a:latin typeface="Calibri"/>
                <a:cs typeface="Calibri"/>
              </a:rPr>
              <a:t>По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причине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вскрывшегося</a:t>
            </a:r>
            <a:r>
              <a:rPr sz="2800" spc="-5" dirty="0">
                <a:latin typeface="Calibri"/>
                <a:cs typeface="Calibri"/>
              </a:rPr>
              <a:t> плагиата в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отставку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вынужден </a:t>
            </a:r>
            <a:r>
              <a:rPr sz="2800" spc="-10" dirty="0">
                <a:latin typeface="Calibri"/>
                <a:cs typeface="Calibri"/>
              </a:rPr>
              <a:t>был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подать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министр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обороны</a:t>
            </a:r>
            <a:endParaRPr sz="2800" dirty="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2800" spc="-40" dirty="0">
                <a:latin typeface="Calibri"/>
                <a:cs typeface="Calibri"/>
              </a:rPr>
              <a:t>Германии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Карл-Теодор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цу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Гуттенберг.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0261" y="461899"/>
            <a:ext cx="1906270" cy="696595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0000"/>
                </a:solidFill>
              </a:rPr>
              <a:t>Плагиат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63855" marR="327025" indent="-342900">
              <a:lnSpc>
                <a:spcPct val="90000"/>
              </a:lnSpc>
              <a:spcBef>
                <a:spcPts val="484"/>
              </a:spcBef>
              <a:buFont typeface="Microsoft Sans Serif"/>
              <a:buChar char="•"/>
              <a:tabLst>
                <a:tab pos="363220" algn="l"/>
                <a:tab pos="363855" algn="l"/>
              </a:tabLst>
            </a:pPr>
            <a:r>
              <a:rPr spc="-15" dirty="0"/>
              <a:t>Происходит от </a:t>
            </a:r>
            <a:r>
              <a:rPr dirty="0"/>
              <a:t>слова </a:t>
            </a:r>
            <a:r>
              <a:rPr spc="-5" dirty="0"/>
              <a:t>«плагиат», </a:t>
            </a:r>
            <a:r>
              <a:rPr dirty="0"/>
              <a:t> </a:t>
            </a:r>
            <a:r>
              <a:rPr spc="-5" dirty="0"/>
              <a:t>означающего </a:t>
            </a:r>
            <a:r>
              <a:rPr spc="-10" dirty="0"/>
              <a:t>«похититель, </a:t>
            </a:r>
            <a:r>
              <a:rPr spc="-15" dirty="0"/>
              <a:t>соблазнитель, </a:t>
            </a:r>
            <a:r>
              <a:rPr spc="-10" dirty="0"/>
              <a:t> грабитель ...». </a:t>
            </a:r>
            <a:r>
              <a:rPr spc="-5" dirty="0"/>
              <a:t> </a:t>
            </a:r>
            <a:r>
              <a:rPr spc="-10" dirty="0">
                <a:hlinkClick r:id="rId2"/>
              </a:rPr>
              <a:t>(</a:t>
            </a:r>
            <a:r>
              <a:rPr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https://www.turnitin.com/blog/5-historical- </a:t>
            </a:r>
            <a:r>
              <a:rPr spc="-710" dirty="0">
                <a:solidFill>
                  <a:srgbClr val="0000FF"/>
                </a:solidFill>
                <a:hlinkClick r:id="rId2"/>
              </a:rPr>
              <a:t> </a:t>
            </a:r>
            <a:r>
              <a:rPr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moments-that-shaped-plagiarism</a:t>
            </a:r>
            <a:r>
              <a:rPr spc="-5" dirty="0">
                <a:hlinkClick r:id="rId2"/>
              </a:rPr>
              <a:t>)</a:t>
            </a:r>
          </a:p>
          <a:p>
            <a:pPr marL="8255">
              <a:lnSpc>
                <a:spcPct val="100000"/>
              </a:lnSpc>
              <a:spcBef>
                <a:spcPts val="50"/>
              </a:spcBef>
              <a:buFont typeface="Microsoft Sans Serif"/>
              <a:buChar char="•"/>
            </a:pPr>
            <a:endParaRPr sz="4050" dirty="0"/>
          </a:p>
          <a:p>
            <a:pPr marL="363855" marR="5080" indent="-342900">
              <a:lnSpc>
                <a:spcPct val="90000"/>
              </a:lnSpc>
              <a:spcBef>
                <a:spcPts val="5"/>
              </a:spcBef>
              <a:buFont typeface="Microsoft Sans Serif"/>
              <a:buChar char="•"/>
              <a:tabLst>
                <a:tab pos="363220" algn="l"/>
                <a:tab pos="363855" algn="l"/>
              </a:tabLst>
            </a:pPr>
            <a:r>
              <a:rPr spc="-10" dirty="0"/>
              <a:t>Пока </a:t>
            </a:r>
            <a:r>
              <a:rPr dirty="0"/>
              <a:t>есть слова, </a:t>
            </a:r>
            <a:r>
              <a:rPr spc="-20" dirty="0"/>
              <a:t>которые </a:t>
            </a:r>
            <a:r>
              <a:rPr dirty="0"/>
              <a:t>нужно </a:t>
            </a:r>
            <a:r>
              <a:rPr spc="-10" dirty="0"/>
              <a:t>повторять, </a:t>
            </a:r>
            <a:r>
              <a:rPr spc="-5" dirty="0"/>
              <a:t> </a:t>
            </a:r>
            <a:r>
              <a:rPr dirty="0"/>
              <a:t>и</a:t>
            </a:r>
            <a:r>
              <a:rPr spc="-5" dirty="0"/>
              <a:t> </a:t>
            </a:r>
            <a:r>
              <a:rPr dirty="0"/>
              <a:t>есть</a:t>
            </a:r>
            <a:r>
              <a:rPr spc="-20" dirty="0"/>
              <a:t> </a:t>
            </a:r>
            <a:r>
              <a:rPr dirty="0"/>
              <a:t>возможность,</a:t>
            </a:r>
            <a:r>
              <a:rPr spc="-30" dirty="0"/>
              <a:t> </a:t>
            </a:r>
            <a:r>
              <a:rPr spc="-5" dirty="0"/>
              <a:t>интерес</a:t>
            </a:r>
            <a:r>
              <a:rPr spc="-20" dirty="0"/>
              <a:t> </a:t>
            </a:r>
            <a:r>
              <a:rPr dirty="0"/>
              <a:t>или</a:t>
            </a:r>
            <a:r>
              <a:rPr spc="-10" dirty="0"/>
              <a:t> соблазн</a:t>
            </a:r>
            <a:r>
              <a:rPr spc="-5" dirty="0"/>
              <a:t> их </a:t>
            </a:r>
            <a:r>
              <a:rPr spc="-710" dirty="0"/>
              <a:t> </a:t>
            </a:r>
            <a:r>
              <a:rPr spc="-5" dirty="0"/>
              <a:t>копировать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9260" y="461899"/>
            <a:ext cx="4211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FF0000"/>
                </a:solidFill>
              </a:rPr>
              <a:t>История</a:t>
            </a:r>
            <a:r>
              <a:rPr sz="4400" spc="-45" dirty="0">
                <a:solidFill>
                  <a:srgbClr val="FF0000"/>
                </a:solidFill>
              </a:rPr>
              <a:t> </a:t>
            </a:r>
            <a:r>
              <a:rPr sz="4400" dirty="0">
                <a:solidFill>
                  <a:srgbClr val="FF0000"/>
                </a:solidFill>
              </a:rPr>
              <a:t>плагиата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3247" y="1905000"/>
            <a:ext cx="7971155" cy="415226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840740" indent="-342900">
              <a:lnSpc>
                <a:spcPct val="80000"/>
              </a:lnSpc>
              <a:spcBef>
                <a:spcPts val="74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Впервые слово </a:t>
            </a:r>
            <a:r>
              <a:rPr sz="2700" spc="-5" dirty="0">
                <a:latin typeface="Calibri"/>
                <a:cs typeface="Calibri"/>
              </a:rPr>
              <a:t>«плагиат» </a:t>
            </a:r>
            <a:r>
              <a:rPr sz="2700" dirty="0">
                <a:latin typeface="Calibri"/>
                <a:cs typeface="Calibri"/>
              </a:rPr>
              <a:t>был </a:t>
            </a:r>
            <a:r>
              <a:rPr sz="2700" spc="-10" dirty="0">
                <a:latin typeface="Calibri"/>
                <a:cs typeface="Calibri"/>
              </a:rPr>
              <a:t>использовано </a:t>
            </a:r>
            <a:r>
              <a:rPr sz="2700" dirty="0">
                <a:latin typeface="Calibri"/>
                <a:cs typeface="Calibri"/>
              </a:rPr>
              <a:t>в </a:t>
            </a:r>
            <a:r>
              <a:rPr sz="2700" spc="-60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литературе </a:t>
            </a:r>
            <a:r>
              <a:rPr sz="2700" spc="-20" dirty="0">
                <a:latin typeface="Calibri"/>
                <a:cs typeface="Calibri"/>
              </a:rPr>
              <a:t>около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80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65" dirty="0">
                <a:latin typeface="Calibri"/>
                <a:cs typeface="Calibri"/>
              </a:rPr>
              <a:t>г.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н.э. </a:t>
            </a:r>
            <a:r>
              <a:rPr sz="2700" spc="-5" dirty="0">
                <a:latin typeface="Calibri"/>
                <a:cs typeface="Calibri"/>
              </a:rPr>
              <a:t>римским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поэтом 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Мартиаль.</a:t>
            </a:r>
          </a:p>
          <a:p>
            <a:pPr>
              <a:lnSpc>
                <a:spcPct val="100000"/>
              </a:lnSpc>
              <a:spcBef>
                <a:spcPts val="45"/>
              </a:spcBef>
              <a:buFont typeface="Microsoft Sans Serif"/>
              <a:buChar char="•"/>
            </a:pPr>
            <a:endParaRPr sz="3150" dirty="0">
              <a:latin typeface="Calibri"/>
              <a:cs typeface="Calibri"/>
            </a:endParaRPr>
          </a:p>
          <a:p>
            <a:pPr marL="355600" marR="812800" indent="-342900">
              <a:lnSpc>
                <a:spcPct val="8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Мартиаль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узнал,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что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другой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поэт,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Фединтинус,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читает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его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произведения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-5" dirty="0">
                <a:latin typeface="Calibri"/>
                <a:cs typeface="Calibri"/>
              </a:rPr>
              <a:t>берет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их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на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себя.</a:t>
            </a:r>
          </a:p>
          <a:p>
            <a:pPr marL="756285" lvl="1" indent="-287020">
              <a:lnSpc>
                <a:spcPts val="2595"/>
              </a:lnSpc>
              <a:spcBef>
                <a:spcPts val="15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Мартиаль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назвал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Фединтинуса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«плагиатом», </a:t>
            </a:r>
            <a:r>
              <a:rPr sz="2400" dirty="0">
                <a:latin typeface="Calibri"/>
                <a:cs typeface="Calibri"/>
              </a:rPr>
              <a:t>по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сути</a:t>
            </a:r>
          </a:p>
          <a:p>
            <a:pPr marL="756285">
              <a:lnSpc>
                <a:spcPts val="2595"/>
              </a:lnSpc>
            </a:pPr>
            <a:r>
              <a:rPr sz="2400" spc="-15" dirty="0">
                <a:latin typeface="Calibri"/>
                <a:cs typeface="Calibri"/>
              </a:rPr>
              <a:t>похитителем.</a:t>
            </a:r>
            <a:endParaRPr sz="2400" dirty="0">
              <a:latin typeface="Calibri"/>
              <a:cs typeface="Calibri"/>
            </a:endParaRPr>
          </a:p>
          <a:p>
            <a:pPr marL="756285" marR="283210" lvl="1" indent="-287020">
              <a:lnSpc>
                <a:spcPts val="2300"/>
              </a:lnSpc>
              <a:spcBef>
                <a:spcPts val="56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400" i="1" spc="-15" dirty="0">
                <a:latin typeface="Calibri"/>
                <a:cs typeface="Calibri"/>
              </a:rPr>
              <a:t>«Если </a:t>
            </a:r>
            <a:r>
              <a:rPr sz="2400" i="1" dirty="0">
                <a:latin typeface="Calibri"/>
                <a:cs typeface="Calibri"/>
              </a:rPr>
              <a:t>вы </a:t>
            </a:r>
            <a:r>
              <a:rPr sz="2400" i="1" spc="-10" dirty="0">
                <a:latin typeface="Calibri"/>
                <a:cs typeface="Calibri"/>
              </a:rPr>
              <a:t>хотите, </a:t>
            </a:r>
            <a:r>
              <a:rPr sz="2400" i="1" dirty="0">
                <a:latin typeface="Calibri"/>
                <a:cs typeface="Calibri"/>
              </a:rPr>
              <a:t>чтобы </a:t>
            </a:r>
            <a:r>
              <a:rPr sz="2400" i="1" spc="-5" dirty="0">
                <a:latin typeface="Calibri"/>
                <a:cs typeface="Calibri"/>
              </a:rPr>
              <a:t>их </a:t>
            </a:r>
            <a:r>
              <a:rPr sz="2400" i="1" dirty="0">
                <a:latin typeface="Calibri"/>
                <a:cs typeface="Calibri"/>
              </a:rPr>
              <a:t>называли </a:t>
            </a:r>
            <a:r>
              <a:rPr sz="2400" i="1" spc="-5" dirty="0">
                <a:latin typeface="Calibri"/>
                <a:cs typeface="Calibri"/>
              </a:rPr>
              <a:t>моими, </a:t>
            </a:r>
            <a:r>
              <a:rPr sz="2400" i="1" dirty="0">
                <a:latin typeface="Calibri"/>
                <a:cs typeface="Calibri"/>
              </a:rPr>
              <a:t>я </a:t>
            </a:r>
            <a:r>
              <a:rPr sz="2400" i="1" spc="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вышлю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Вам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мои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стихи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бесплатно.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15" dirty="0">
                <a:latin typeface="Calibri"/>
                <a:cs typeface="Calibri"/>
              </a:rPr>
              <a:t>Если </a:t>
            </a:r>
            <a:r>
              <a:rPr sz="2400" i="1" dirty="0">
                <a:latin typeface="Calibri"/>
                <a:cs typeface="Calibri"/>
              </a:rPr>
              <a:t>вы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хотите,</a:t>
            </a:r>
            <a:endParaRPr sz="2400" dirty="0">
              <a:latin typeface="Calibri"/>
              <a:cs typeface="Calibri"/>
            </a:endParaRPr>
          </a:p>
          <a:p>
            <a:pPr marL="756285">
              <a:lnSpc>
                <a:spcPts val="2039"/>
              </a:lnSpc>
            </a:pPr>
            <a:r>
              <a:rPr sz="2400" i="1" dirty="0">
                <a:latin typeface="Calibri"/>
                <a:cs typeface="Calibri"/>
              </a:rPr>
              <a:t>чтобы</a:t>
            </a:r>
            <a:r>
              <a:rPr sz="2400" i="1" spc="-5" dirty="0">
                <a:latin typeface="Calibri"/>
                <a:cs typeface="Calibri"/>
              </a:rPr>
              <a:t> они назывались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вашими, купите</a:t>
            </a:r>
            <a:r>
              <a:rPr sz="2400" i="1" dirty="0">
                <a:latin typeface="Calibri"/>
                <a:cs typeface="Calibri"/>
              </a:rPr>
              <a:t> этот,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чтобы</a:t>
            </a:r>
            <a:endParaRPr sz="2400" dirty="0">
              <a:latin typeface="Calibri"/>
              <a:cs typeface="Calibri"/>
            </a:endParaRPr>
          </a:p>
          <a:p>
            <a:pPr marL="756285">
              <a:lnSpc>
                <a:spcPts val="2595"/>
              </a:lnSpc>
            </a:pPr>
            <a:r>
              <a:rPr sz="2400" i="1" spc="-5" dirty="0">
                <a:latin typeface="Calibri"/>
                <a:cs typeface="Calibri"/>
              </a:rPr>
              <a:t>они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не</a:t>
            </a:r>
            <a:r>
              <a:rPr sz="2400" i="1" spc="-2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были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моими»</a:t>
            </a:r>
            <a:r>
              <a:rPr sz="2400" spc="-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5378" y="377774"/>
            <a:ext cx="233553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0000"/>
                </a:solidFill>
              </a:rPr>
              <a:t>Плагиат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203" y="1729165"/>
            <a:ext cx="8042275" cy="4378325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91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400" spc="-10" dirty="0">
                <a:latin typeface="Calibri"/>
                <a:cs typeface="Calibri"/>
              </a:rPr>
              <a:t>Представление </a:t>
            </a:r>
            <a:r>
              <a:rPr sz="3400" spc="-5" dirty="0">
                <a:latin typeface="Calibri"/>
                <a:cs typeface="Calibri"/>
              </a:rPr>
              <a:t>чужих </a:t>
            </a:r>
            <a:r>
              <a:rPr sz="3400" spc="-10" dirty="0">
                <a:latin typeface="Calibri"/>
                <a:cs typeface="Calibri"/>
              </a:rPr>
              <a:t>работ или </a:t>
            </a:r>
            <a:r>
              <a:rPr sz="3400" spc="-15" dirty="0">
                <a:latin typeface="Calibri"/>
                <a:cs typeface="Calibri"/>
              </a:rPr>
              <a:t>идей </a:t>
            </a:r>
            <a:r>
              <a:rPr sz="3400" spc="-25" dirty="0">
                <a:latin typeface="Calibri"/>
                <a:cs typeface="Calibri"/>
              </a:rPr>
              <a:t>как </a:t>
            </a:r>
            <a:r>
              <a:rPr sz="3400" spc="-755" dirty="0">
                <a:latin typeface="Calibri"/>
                <a:cs typeface="Calibri"/>
              </a:rPr>
              <a:t> </a:t>
            </a:r>
            <a:r>
              <a:rPr sz="3400" spc="-5" dirty="0">
                <a:latin typeface="Calibri"/>
                <a:cs typeface="Calibri"/>
              </a:rPr>
              <a:t>своих</a:t>
            </a:r>
            <a:r>
              <a:rPr sz="3400" spc="-10" dirty="0">
                <a:latin typeface="Calibri"/>
                <a:cs typeface="Calibri"/>
              </a:rPr>
              <a:t> </a:t>
            </a:r>
            <a:r>
              <a:rPr sz="3400" spc="-5" dirty="0">
                <a:latin typeface="Calibri"/>
                <a:cs typeface="Calibri"/>
              </a:rPr>
              <a:t>собственных.</a:t>
            </a:r>
            <a:endParaRPr sz="3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3400" spc="890" dirty="0">
                <a:latin typeface="Microsoft Sans Serif"/>
                <a:cs typeface="Microsoft Sans Serif"/>
              </a:rPr>
              <a:t>–</a:t>
            </a:r>
            <a:r>
              <a:rPr sz="3400" spc="-540" dirty="0">
                <a:latin typeface="Microsoft Sans Serif"/>
                <a:cs typeface="Microsoft Sans Serif"/>
              </a:rPr>
              <a:t> </a:t>
            </a:r>
            <a:r>
              <a:rPr sz="3400" spc="-5" dirty="0">
                <a:latin typeface="Calibri"/>
                <a:cs typeface="Calibri"/>
              </a:rPr>
              <a:t>И</a:t>
            </a:r>
            <a:r>
              <a:rPr sz="3400" spc="-40" dirty="0">
                <a:latin typeface="Calibri"/>
                <a:cs typeface="Calibri"/>
              </a:rPr>
              <a:t>д</a:t>
            </a:r>
            <a:r>
              <a:rPr sz="3400" spc="-5" dirty="0">
                <a:latin typeface="Calibri"/>
                <a:cs typeface="Calibri"/>
              </a:rPr>
              <a:t>ея,</a:t>
            </a:r>
            <a:r>
              <a:rPr sz="3400" dirty="0">
                <a:latin typeface="Calibri"/>
                <a:cs typeface="Calibri"/>
              </a:rPr>
              <a:t> </a:t>
            </a:r>
            <a:r>
              <a:rPr sz="3400" spc="-10" dirty="0">
                <a:latin typeface="Calibri"/>
                <a:cs typeface="Calibri"/>
              </a:rPr>
              <a:t>м</a:t>
            </a:r>
            <a:r>
              <a:rPr sz="3400" spc="-20" dirty="0">
                <a:latin typeface="Calibri"/>
                <a:cs typeface="Calibri"/>
              </a:rPr>
              <a:t>ы</a:t>
            </a:r>
            <a:r>
              <a:rPr sz="3400" spc="-5" dirty="0">
                <a:latin typeface="Calibri"/>
                <a:cs typeface="Calibri"/>
              </a:rPr>
              <a:t>сли;</a:t>
            </a:r>
            <a:endParaRPr sz="3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3400" spc="890" dirty="0">
                <a:latin typeface="Microsoft Sans Serif"/>
                <a:cs typeface="Microsoft Sans Serif"/>
              </a:rPr>
              <a:t>–</a:t>
            </a:r>
            <a:r>
              <a:rPr sz="3400" spc="-540" dirty="0">
                <a:latin typeface="Microsoft Sans Serif"/>
                <a:cs typeface="Microsoft Sans Serif"/>
              </a:rPr>
              <a:t> </a:t>
            </a:r>
            <a:r>
              <a:rPr sz="3400" spc="-10" dirty="0">
                <a:latin typeface="Calibri"/>
                <a:cs typeface="Calibri"/>
              </a:rPr>
              <a:t>Язык</a:t>
            </a:r>
            <a:r>
              <a:rPr sz="3400" spc="-5" dirty="0">
                <a:latin typeface="Calibri"/>
                <a:cs typeface="Calibri"/>
              </a:rPr>
              <a:t>, прям</a:t>
            </a:r>
            <a:r>
              <a:rPr sz="3400" spc="-20" dirty="0">
                <a:latin typeface="Calibri"/>
                <a:cs typeface="Calibri"/>
              </a:rPr>
              <a:t>ы</a:t>
            </a:r>
            <a:r>
              <a:rPr sz="3400" spc="-5" dirty="0">
                <a:latin typeface="Calibri"/>
                <a:cs typeface="Calibri"/>
              </a:rPr>
              <a:t>е</a:t>
            </a:r>
            <a:r>
              <a:rPr sz="3400" spc="20" dirty="0">
                <a:latin typeface="Calibri"/>
                <a:cs typeface="Calibri"/>
              </a:rPr>
              <a:t> </a:t>
            </a:r>
            <a:r>
              <a:rPr sz="3400" spc="-5" dirty="0">
                <a:latin typeface="Calibri"/>
                <a:cs typeface="Calibri"/>
              </a:rPr>
              <a:t>цитаты,</a:t>
            </a:r>
            <a:r>
              <a:rPr sz="3400" spc="-25" dirty="0">
                <a:latin typeface="Calibri"/>
                <a:cs typeface="Calibri"/>
              </a:rPr>
              <a:t> </a:t>
            </a:r>
            <a:r>
              <a:rPr sz="3400" spc="-10" dirty="0">
                <a:latin typeface="Calibri"/>
                <a:cs typeface="Calibri"/>
              </a:rPr>
              <a:t>фр</a:t>
            </a:r>
            <a:r>
              <a:rPr sz="3400" spc="5" dirty="0">
                <a:latin typeface="Calibri"/>
                <a:cs typeface="Calibri"/>
              </a:rPr>
              <a:t>а</a:t>
            </a:r>
            <a:r>
              <a:rPr sz="3400" spc="-5" dirty="0">
                <a:latin typeface="Calibri"/>
                <a:cs typeface="Calibri"/>
              </a:rPr>
              <a:t>зы</a:t>
            </a:r>
            <a:endParaRPr sz="3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3400" spc="890" dirty="0">
                <a:latin typeface="Microsoft Sans Serif"/>
                <a:cs typeface="Microsoft Sans Serif"/>
              </a:rPr>
              <a:t>–</a:t>
            </a:r>
            <a:r>
              <a:rPr sz="3400" spc="-540" dirty="0">
                <a:latin typeface="Microsoft Sans Serif"/>
                <a:cs typeface="Microsoft Sans Serif"/>
              </a:rPr>
              <a:t> </a:t>
            </a:r>
            <a:r>
              <a:rPr sz="3400" spc="-10" dirty="0">
                <a:latin typeface="Calibri"/>
                <a:cs typeface="Calibri"/>
              </a:rPr>
              <a:t>Ст</a:t>
            </a:r>
            <a:r>
              <a:rPr sz="3400" spc="-20" dirty="0">
                <a:latin typeface="Calibri"/>
                <a:cs typeface="Calibri"/>
              </a:rPr>
              <a:t>р</a:t>
            </a:r>
            <a:r>
              <a:rPr sz="3400" spc="-5" dirty="0">
                <a:latin typeface="Calibri"/>
                <a:cs typeface="Calibri"/>
              </a:rPr>
              <a:t>уктура,</a:t>
            </a:r>
            <a:r>
              <a:rPr sz="3400" spc="-20" dirty="0">
                <a:latin typeface="Calibri"/>
                <a:cs typeface="Calibri"/>
              </a:rPr>
              <a:t> </a:t>
            </a:r>
            <a:r>
              <a:rPr sz="3400" spc="-10" dirty="0">
                <a:latin typeface="Calibri"/>
                <a:cs typeface="Calibri"/>
              </a:rPr>
              <a:t>ор</a:t>
            </a:r>
            <a:r>
              <a:rPr sz="3400" spc="-20" dirty="0">
                <a:latin typeface="Calibri"/>
                <a:cs typeface="Calibri"/>
              </a:rPr>
              <a:t>г</a:t>
            </a:r>
            <a:r>
              <a:rPr sz="3400" spc="-5" dirty="0">
                <a:latin typeface="Calibri"/>
                <a:cs typeface="Calibri"/>
              </a:rPr>
              <a:t>анизация</a:t>
            </a:r>
            <a:endParaRPr sz="3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000" dirty="0">
              <a:latin typeface="Calibri"/>
              <a:cs typeface="Calibri"/>
            </a:endParaRPr>
          </a:p>
          <a:p>
            <a:pPr marL="355600" marR="378460" indent="-342900">
              <a:lnSpc>
                <a:spcPct val="8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400" spc="-25" dirty="0">
                <a:latin typeface="Calibri"/>
                <a:cs typeface="Calibri"/>
              </a:rPr>
              <a:t>Студенты</a:t>
            </a:r>
            <a:r>
              <a:rPr sz="3400" dirty="0">
                <a:latin typeface="Calibri"/>
                <a:cs typeface="Calibri"/>
              </a:rPr>
              <a:t> </a:t>
            </a:r>
            <a:r>
              <a:rPr sz="3400" spc="-25" dirty="0">
                <a:latin typeface="Calibri"/>
                <a:cs typeface="Calibri"/>
              </a:rPr>
              <a:t>должны</a:t>
            </a:r>
            <a:r>
              <a:rPr sz="3400" spc="-5" dirty="0">
                <a:latin typeface="Calibri"/>
                <a:cs typeface="Calibri"/>
              </a:rPr>
              <a:t> приписывать</a:t>
            </a:r>
            <a:r>
              <a:rPr sz="3400" spc="10" dirty="0">
                <a:latin typeface="Calibri"/>
                <a:cs typeface="Calibri"/>
              </a:rPr>
              <a:t> </a:t>
            </a:r>
            <a:r>
              <a:rPr sz="3400" dirty="0">
                <a:latin typeface="Calibri"/>
                <a:cs typeface="Calibri"/>
              </a:rPr>
              <a:t>все,</a:t>
            </a:r>
            <a:r>
              <a:rPr sz="3400" spc="-10" dirty="0">
                <a:latin typeface="Calibri"/>
                <a:cs typeface="Calibri"/>
              </a:rPr>
              <a:t> </a:t>
            </a:r>
            <a:r>
              <a:rPr sz="3400" spc="-15" dirty="0">
                <a:latin typeface="Calibri"/>
                <a:cs typeface="Calibri"/>
              </a:rPr>
              <a:t>что </a:t>
            </a:r>
            <a:r>
              <a:rPr sz="3400" spc="-755" dirty="0">
                <a:latin typeface="Calibri"/>
                <a:cs typeface="Calibri"/>
              </a:rPr>
              <a:t> </a:t>
            </a:r>
            <a:r>
              <a:rPr sz="3400" spc="-5" dirty="0">
                <a:latin typeface="Calibri"/>
                <a:cs typeface="Calibri"/>
              </a:rPr>
              <a:t>они</a:t>
            </a:r>
            <a:r>
              <a:rPr sz="3400" spc="-10" dirty="0">
                <a:latin typeface="Calibri"/>
                <a:cs typeface="Calibri"/>
              </a:rPr>
              <a:t> </a:t>
            </a:r>
            <a:r>
              <a:rPr sz="3400" spc="-25" dirty="0">
                <a:latin typeface="Calibri"/>
                <a:cs typeface="Calibri"/>
              </a:rPr>
              <a:t>используют,</a:t>
            </a:r>
            <a:r>
              <a:rPr sz="3400" spc="-5" dirty="0">
                <a:latin typeface="Calibri"/>
                <a:cs typeface="Calibri"/>
              </a:rPr>
              <a:t> </a:t>
            </a:r>
            <a:r>
              <a:rPr sz="3400" spc="-10" dirty="0">
                <a:latin typeface="Calibri"/>
                <a:cs typeface="Calibri"/>
              </a:rPr>
              <a:t>что</a:t>
            </a:r>
            <a:r>
              <a:rPr sz="3400" spc="-15" dirty="0">
                <a:latin typeface="Calibri"/>
                <a:cs typeface="Calibri"/>
              </a:rPr>
              <a:t> </a:t>
            </a:r>
            <a:r>
              <a:rPr sz="3400" spc="-5" dirty="0">
                <a:latin typeface="Calibri"/>
                <a:cs typeface="Calibri"/>
              </a:rPr>
              <a:t>не</a:t>
            </a:r>
            <a:r>
              <a:rPr sz="3400" spc="-15" dirty="0">
                <a:latin typeface="Calibri"/>
                <a:cs typeface="Calibri"/>
              </a:rPr>
              <a:t> является</a:t>
            </a:r>
            <a:r>
              <a:rPr sz="3400" dirty="0">
                <a:latin typeface="Calibri"/>
                <a:cs typeface="Calibri"/>
              </a:rPr>
              <a:t> </a:t>
            </a:r>
            <a:r>
              <a:rPr sz="3400" spc="-5" dirty="0">
                <a:latin typeface="Calibri"/>
                <a:cs typeface="Calibri"/>
              </a:rPr>
              <a:t>их</a:t>
            </a:r>
            <a:endParaRPr sz="3400" dirty="0">
              <a:latin typeface="Calibri"/>
              <a:cs typeface="Calibri"/>
            </a:endParaRPr>
          </a:p>
          <a:p>
            <a:pPr marL="355600">
              <a:lnSpc>
                <a:spcPts val="3265"/>
              </a:lnSpc>
            </a:pPr>
            <a:r>
              <a:rPr sz="3400" spc="-5" dirty="0">
                <a:latin typeface="Calibri"/>
                <a:cs typeface="Calibri"/>
              </a:rPr>
              <a:t>собственным</a:t>
            </a:r>
            <a:r>
              <a:rPr sz="3400" spc="-20" dirty="0">
                <a:latin typeface="Calibri"/>
                <a:cs typeface="Calibri"/>
              </a:rPr>
              <a:t> </a:t>
            </a:r>
            <a:r>
              <a:rPr sz="3400" spc="-5" dirty="0">
                <a:latin typeface="Calibri"/>
                <a:cs typeface="Calibri"/>
              </a:rPr>
              <a:t>и</a:t>
            </a:r>
            <a:r>
              <a:rPr sz="3400" dirty="0">
                <a:latin typeface="Calibri"/>
                <a:cs typeface="Calibri"/>
              </a:rPr>
              <a:t> </a:t>
            </a:r>
            <a:r>
              <a:rPr sz="3400" spc="-5" dirty="0">
                <a:latin typeface="Calibri"/>
                <a:cs typeface="Calibri"/>
              </a:rPr>
              <a:t>ссылаться на</a:t>
            </a:r>
            <a:r>
              <a:rPr sz="3400" dirty="0">
                <a:latin typeface="Calibri"/>
                <a:cs typeface="Calibri"/>
              </a:rPr>
              <a:t> </a:t>
            </a:r>
            <a:r>
              <a:rPr sz="3400" spc="-10" dirty="0">
                <a:latin typeface="Calibri"/>
                <a:cs typeface="Calibri"/>
              </a:rPr>
              <a:t>источник</a:t>
            </a:r>
            <a:endParaRPr sz="34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0494" y="377774"/>
            <a:ext cx="276606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0000"/>
                </a:solidFill>
              </a:rPr>
              <a:t>Ин</a:t>
            </a:r>
            <a:r>
              <a:rPr sz="5400" spc="-50" dirty="0">
                <a:solidFill>
                  <a:srgbClr val="FF0000"/>
                </a:solidFill>
              </a:rPr>
              <a:t>т</a:t>
            </a:r>
            <a:r>
              <a:rPr sz="5400" dirty="0">
                <a:solidFill>
                  <a:srgbClr val="FF0000"/>
                </a:solidFill>
              </a:rPr>
              <a:t>ерн</a:t>
            </a:r>
            <a:r>
              <a:rPr sz="5400" spc="-30" dirty="0">
                <a:solidFill>
                  <a:srgbClr val="FF0000"/>
                </a:solidFill>
              </a:rPr>
              <a:t>е</a:t>
            </a:r>
            <a:r>
              <a:rPr sz="5400" dirty="0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2209800"/>
            <a:ext cx="7551420" cy="2562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sz="3200" spc="-20" dirty="0">
                <a:latin typeface="Calibri"/>
                <a:cs typeface="Calibri"/>
              </a:rPr>
              <a:t>Студенты </a:t>
            </a:r>
            <a:r>
              <a:rPr sz="3200" dirty="0">
                <a:latin typeface="Calibri"/>
                <a:cs typeface="Calibri"/>
              </a:rPr>
              <a:t>быстро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поняли,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что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могут</a:t>
            </a:r>
            <a:endParaRPr sz="3200" dirty="0">
              <a:latin typeface="Calibri"/>
              <a:cs typeface="Calibri"/>
            </a:endParaRPr>
          </a:p>
          <a:p>
            <a:pPr marL="299085" marR="5080">
              <a:lnSpc>
                <a:spcPct val="100000"/>
              </a:lnSpc>
            </a:pPr>
            <a:r>
              <a:rPr sz="3200" spc="-15" dirty="0">
                <a:latin typeface="Calibri"/>
                <a:cs typeface="Calibri"/>
              </a:rPr>
              <a:t>избежать </a:t>
            </a:r>
            <a:r>
              <a:rPr sz="3200" dirty="0">
                <a:latin typeface="Calibri"/>
                <a:cs typeface="Calibri"/>
              </a:rPr>
              <a:t>написания </a:t>
            </a:r>
            <a:r>
              <a:rPr sz="3200" spc="-5" dirty="0">
                <a:latin typeface="Calibri"/>
                <a:cs typeface="Calibri"/>
              </a:rPr>
              <a:t>статей, </a:t>
            </a:r>
            <a:r>
              <a:rPr sz="3200" dirty="0">
                <a:latin typeface="Calibri"/>
                <a:cs typeface="Calibri"/>
              </a:rPr>
              <a:t>если </a:t>
            </a:r>
            <a:r>
              <a:rPr sz="3200" spc="-5" dirty="0">
                <a:latin typeface="Calibri"/>
                <a:cs typeface="Calibri"/>
              </a:rPr>
              <a:t>просто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скопируют</a:t>
            </a:r>
            <a:r>
              <a:rPr sz="3200" spc="-20" dirty="0">
                <a:latin typeface="Calibri"/>
                <a:cs typeface="Calibri"/>
              </a:rPr>
              <a:t> то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что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им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нужно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из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Интернета.</a:t>
            </a:r>
            <a:endParaRPr sz="3200" dirty="0">
              <a:latin typeface="Calibri"/>
              <a:cs typeface="Calibri"/>
            </a:endParaRPr>
          </a:p>
          <a:p>
            <a:pPr marL="299085" marR="1062355" indent="-287020">
              <a:lnSpc>
                <a:spcPct val="100000"/>
              </a:lnSpc>
              <a:spcBef>
                <a:spcPts val="765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sz="3200" spc="-70" dirty="0">
                <a:latin typeface="Calibri"/>
                <a:cs typeface="Calibri"/>
              </a:rPr>
              <a:t>Только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2000 </a:t>
            </a:r>
            <a:r>
              <a:rPr sz="3200" spc="-40" dirty="0">
                <a:latin typeface="Calibri"/>
                <a:cs typeface="Calibri"/>
              </a:rPr>
              <a:t>году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Turnitin.com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был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запущен.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126356"/>
            <a:ext cx="5300624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0000"/>
                </a:solidFill>
              </a:rPr>
              <a:t>Примеры</a:t>
            </a:r>
            <a:r>
              <a:rPr sz="4400" spc="-60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нарушений</a:t>
            </a:r>
            <a:r>
              <a:rPr sz="4400" spc="-55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(плагиат)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17" y="2209800"/>
            <a:ext cx="7888605" cy="343979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Покупка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работ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онлайн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Копирование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</a:t>
            </a:r>
            <a:r>
              <a:rPr sz="3200" spc="-5" dirty="0">
                <a:latin typeface="Calibri"/>
                <a:cs typeface="Calibri"/>
              </a:rPr>
              <a:t> вставка </a:t>
            </a:r>
            <a:r>
              <a:rPr sz="3200" dirty="0">
                <a:latin typeface="Calibri"/>
                <a:cs typeface="Calibri"/>
              </a:rPr>
              <a:t>из</a:t>
            </a:r>
            <a:r>
              <a:rPr sz="3200" spc="-5" dirty="0">
                <a:latin typeface="Calibri"/>
                <a:cs typeface="Calibri"/>
              </a:rPr>
              <a:t> интернета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Перестановка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слов и</a:t>
            </a:r>
            <a:r>
              <a:rPr sz="3200" spc="-10" dirty="0">
                <a:latin typeface="Calibri"/>
                <a:cs typeface="Calibri"/>
              </a:rPr>
              <a:t> предложений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Использование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информации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без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ссылки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на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источник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Повторное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использование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работы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1912" y="131250"/>
            <a:ext cx="5877687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1920" marR="5080" indent="-1379855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0000"/>
                </a:solidFill>
              </a:rPr>
              <a:t>Непр</a:t>
            </a:r>
            <a:r>
              <a:rPr spc="-70" dirty="0">
                <a:solidFill>
                  <a:srgbClr val="FF0000"/>
                </a:solidFill>
              </a:rPr>
              <a:t>е</a:t>
            </a:r>
            <a:r>
              <a:rPr spc="-10" dirty="0">
                <a:solidFill>
                  <a:srgbClr val="FF0000"/>
                </a:solidFill>
              </a:rPr>
              <a:t>днамер</a:t>
            </a:r>
            <a:r>
              <a:rPr dirty="0">
                <a:solidFill>
                  <a:srgbClr val="FF0000"/>
                </a:solidFill>
              </a:rPr>
              <a:t>е</a:t>
            </a:r>
            <a:r>
              <a:rPr spc="-5" dirty="0">
                <a:solidFill>
                  <a:srgbClr val="FF0000"/>
                </a:solidFill>
              </a:rPr>
              <a:t>нный  плагиат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9471"/>
            <a:ext cx="8034655" cy="432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2715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Большая </a:t>
            </a:r>
            <a:r>
              <a:rPr sz="3000" dirty="0">
                <a:latin typeface="Calibri"/>
                <a:cs typeface="Calibri"/>
              </a:rPr>
              <a:t>часть </a:t>
            </a:r>
            <a:r>
              <a:rPr sz="3000" spc="-5" dirty="0">
                <a:latin typeface="Calibri"/>
                <a:cs typeface="Calibri"/>
              </a:rPr>
              <a:t>плагиата </a:t>
            </a:r>
            <a:r>
              <a:rPr sz="3000" dirty="0">
                <a:latin typeface="Calibri"/>
                <a:cs typeface="Calibri"/>
              </a:rPr>
              <a:t>на самом </a:t>
            </a:r>
            <a:r>
              <a:rPr sz="3000" spc="-20" dirty="0">
                <a:latin typeface="Calibri"/>
                <a:cs typeface="Calibri"/>
              </a:rPr>
              <a:t>деле 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является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непреднамеренной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и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проистекает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из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плохого</a:t>
            </a:r>
            <a:r>
              <a:rPr sz="3000" dirty="0">
                <a:latin typeface="Calibri"/>
                <a:cs typeface="Calibri"/>
              </a:rPr>
              <a:t> понимания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того,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что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действительно</a:t>
            </a:r>
            <a:endParaRPr sz="3000" dirty="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3000" dirty="0">
                <a:latin typeface="Calibri"/>
                <a:cs typeface="Calibri"/>
              </a:rPr>
              <a:t>нужно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приписать,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а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не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преднамеренного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злого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умысла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или </a:t>
            </a:r>
            <a:r>
              <a:rPr sz="3000" spc="-10" dirty="0">
                <a:latin typeface="Calibri"/>
                <a:cs typeface="Calibri"/>
              </a:rPr>
              <a:t>искажения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информации.</a:t>
            </a:r>
            <a:endParaRPr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100" dirty="0">
              <a:latin typeface="Calibri"/>
              <a:cs typeface="Calibri"/>
            </a:endParaRPr>
          </a:p>
          <a:p>
            <a:pPr marL="355600" marR="866775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Большинство </a:t>
            </a:r>
            <a:r>
              <a:rPr sz="3000" spc="-5" dirty="0">
                <a:latin typeface="Calibri"/>
                <a:cs typeface="Calibri"/>
              </a:rPr>
              <a:t>вузов</a:t>
            </a:r>
            <a:r>
              <a:rPr sz="3000" dirty="0">
                <a:latin typeface="Calibri"/>
                <a:cs typeface="Calibri"/>
              </a:rPr>
              <a:t> не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проводят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различия </a:t>
            </a:r>
            <a:r>
              <a:rPr sz="3000" spc="-66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между</a:t>
            </a:r>
            <a:r>
              <a:rPr sz="3000" spc="-5" dirty="0">
                <a:latin typeface="Calibri"/>
                <a:cs typeface="Calibri"/>
              </a:rPr>
              <a:t> преднамеренным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и</a:t>
            </a:r>
          </a:p>
          <a:p>
            <a:pPr marL="355600">
              <a:lnSpc>
                <a:spcPct val="100000"/>
              </a:lnSpc>
            </a:pPr>
            <a:r>
              <a:rPr sz="3000" spc="-5" dirty="0">
                <a:latin typeface="Calibri"/>
                <a:cs typeface="Calibri"/>
              </a:rPr>
              <a:t>непреднамеренным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плагиатом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1" y="131250"/>
            <a:ext cx="6105524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3525">
              <a:lnSpc>
                <a:spcPct val="100000"/>
              </a:lnSpc>
              <a:spcBef>
                <a:spcPts val="95"/>
              </a:spcBef>
            </a:pPr>
            <a:r>
              <a:rPr spc="-10" dirty="0" err="1">
                <a:solidFill>
                  <a:srgbClr val="FF0000"/>
                </a:solidFill>
              </a:rPr>
              <a:t>Самоплагиат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lang="ru-RU" spc="-5" dirty="0" smtClean="0">
                <a:solidFill>
                  <a:srgbClr val="FF0000"/>
                </a:solidFill>
              </a:rPr>
              <a:t/>
            </a:r>
            <a:br>
              <a:rPr lang="ru-RU" spc="-5" dirty="0" smtClean="0">
                <a:solidFill>
                  <a:srgbClr val="FF0000"/>
                </a:solidFill>
              </a:rPr>
            </a:br>
            <a:r>
              <a:rPr spc="-10" dirty="0" smtClean="0">
                <a:solidFill>
                  <a:srgbClr val="FF0000"/>
                </a:solidFill>
              </a:rPr>
              <a:t>(</a:t>
            </a:r>
            <a:r>
              <a:rPr spc="-10" dirty="0">
                <a:solidFill>
                  <a:srgbClr val="FF0000"/>
                </a:solidFill>
              </a:rPr>
              <a:t>self-plagiarism)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946"/>
            <a:ext cx="8007984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239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Может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ли </a:t>
            </a:r>
            <a:r>
              <a:rPr sz="3200" spc="-20" dirty="0">
                <a:latin typeface="Calibri"/>
                <a:cs typeface="Calibri"/>
              </a:rPr>
              <a:t>студент </a:t>
            </a:r>
            <a:r>
              <a:rPr sz="3200" spc="-10" dirty="0">
                <a:latin typeface="Calibri"/>
                <a:cs typeface="Calibri"/>
              </a:rPr>
              <a:t>представить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одну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 </a:t>
            </a:r>
            <a:r>
              <a:rPr sz="3200" spc="-5" dirty="0">
                <a:latin typeface="Calibri"/>
                <a:cs typeface="Calibri"/>
              </a:rPr>
              <a:t>ту </a:t>
            </a:r>
            <a:r>
              <a:rPr sz="3200" spc="-20" dirty="0">
                <a:latin typeface="Calibri"/>
                <a:cs typeface="Calibri"/>
              </a:rPr>
              <a:t>же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работу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на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двух </a:t>
            </a:r>
            <a:r>
              <a:rPr sz="3200" dirty="0">
                <a:latin typeface="Calibri"/>
                <a:cs typeface="Calibri"/>
              </a:rPr>
              <a:t>разных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курсах?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Принцип, </a:t>
            </a:r>
            <a:r>
              <a:rPr sz="3200" spc="-15" dirty="0">
                <a:latin typeface="Calibri"/>
                <a:cs typeface="Calibri"/>
              </a:rPr>
              <a:t>лежащий </a:t>
            </a:r>
            <a:r>
              <a:rPr sz="3200" dirty="0">
                <a:latin typeface="Calibri"/>
                <a:cs typeface="Calibri"/>
              </a:rPr>
              <a:t>в </a:t>
            </a:r>
            <a:r>
              <a:rPr sz="3200" spc="-5" dirty="0">
                <a:latin typeface="Calibri"/>
                <a:cs typeface="Calibri"/>
              </a:rPr>
              <a:t>основе </a:t>
            </a:r>
            <a:r>
              <a:rPr sz="3200" spc="-20" dirty="0">
                <a:latin typeface="Calibri"/>
                <a:cs typeface="Calibri"/>
              </a:rPr>
              <a:t>этой </a:t>
            </a:r>
            <a:r>
              <a:rPr sz="3200" spc="-10" dirty="0">
                <a:latin typeface="Calibri"/>
                <a:cs typeface="Calibri"/>
              </a:rPr>
              <a:t>политики,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как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правило,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заключается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том,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что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он</a:t>
            </a:r>
            <a:endParaRPr sz="3200">
              <a:latin typeface="Calibri"/>
              <a:cs typeface="Calibri"/>
            </a:endParaRPr>
          </a:p>
          <a:p>
            <a:pPr marL="355600" marR="133350">
              <a:lnSpc>
                <a:spcPct val="100000"/>
              </a:lnSpc>
            </a:pPr>
            <a:r>
              <a:rPr sz="3200" spc="-5" dirty="0">
                <a:latin typeface="Calibri"/>
                <a:cs typeface="Calibri"/>
              </a:rPr>
              <a:t>несправедливо </a:t>
            </a:r>
            <a:r>
              <a:rPr sz="3200" dirty="0">
                <a:latin typeface="Calibri"/>
                <a:cs typeface="Calibri"/>
              </a:rPr>
              <a:t>присуждает </a:t>
            </a:r>
            <a:r>
              <a:rPr sz="3200" spc="-10" dirty="0">
                <a:latin typeface="Calibri"/>
                <a:cs typeface="Calibri"/>
              </a:rPr>
              <a:t>кредит </a:t>
            </a:r>
            <a:r>
              <a:rPr sz="3200" dirty="0">
                <a:latin typeface="Calibri"/>
                <a:cs typeface="Calibri"/>
              </a:rPr>
              <a:t>за </a:t>
            </a:r>
            <a:r>
              <a:rPr sz="3200" spc="-20" dirty="0">
                <a:latin typeface="Calibri"/>
                <a:cs typeface="Calibri"/>
              </a:rPr>
              <a:t>одну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</a:t>
            </a:r>
            <a:r>
              <a:rPr sz="3200" spc="-5" dirty="0">
                <a:latin typeface="Calibri"/>
                <a:cs typeface="Calibri"/>
              </a:rPr>
              <a:t> ту </a:t>
            </a:r>
            <a:r>
              <a:rPr sz="3200" spc="-15" dirty="0">
                <a:latin typeface="Calibri"/>
                <a:cs typeface="Calibri"/>
              </a:rPr>
              <a:t>же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работу</a:t>
            </a:r>
            <a:endParaRPr sz="3200">
              <a:latin typeface="Calibri"/>
              <a:cs typeface="Calibri"/>
            </a:endParaRPr>
          </a:p>
          <a:p>
            <a:pPr marL="355600" marR="313055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Студенты </a:t>
            </a:r>
            <a:r>
              <a:rPr sz="3200" spc="-15" dirty="0">
                <a:latin typeface="Calibri"/>
                <a:cs typeface="Calibri"/>
              </a:rPr>
              <a:t>должны </a:t>
            </a:r>
            <a:r>
              <a:rPr sz="3200" spc="-5" dirty="0">
                <a:latin typeface="Calibri"/>
                <a:cs typeface="Calibri"/>
              </a:rPr>
              <a:t>советоваться </a:t>
            </a:r>
            <a:r>
              <a:rPr sz="3200" dirty="0">
                <a:latin typeface="Calibri"/>
                <a:cs typeface="Calibri"/>
              </a:rPr>
              <a:t>со </a:t>
            </a:r>
            <a:r>
              <a:rPr sz="3200" spc="5" dirty="0">
                <a:latin typeface="Calibri"/>
                <a:cs typeface="Calibri"/>
              </a:rPr>
              <a:t>своими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преподавателями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8777" y="432187"/>
            <a:ext cx="30499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solidFill>
                  <a:srgbClr val="FF0000"/>
                </a:solidFill>
              </a:rPr>
              <a:t>Это</a:t>
            </a:r>
            <a:r>
              <a:rPr sz="4400" spc="-80" dirty="0">
                <a:solidFill>
                  <a:srgbClr val="FF0000"/>
                </a:solidFill>
              </a:rPr>
              <a:t> </a:t>
            </a:r>
            <a:r>
              <a:rPr sz="4400" dirty="0">
                <a:solidFill>
                  <a:srgbClr val="FF0000"/>
                </a:solidFill>
              </a:rPr>
              <a:t>плагиат?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05000"/>
            <a:ext cx="7815580" cy="3427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Если </a:t>
            </a:r>
            <a:r>
              <a:rPr sz="3200" dirty="0">
                <a:latin typeface="Calibri"/>
                <a:cs typeface="Calibri"/>
              </a:rPr>
              <a:t>вы </a:t>
            </a:r>
            <a:r>
              <a:rPr sz="3200" spc="-15" dirty="0">
                <a:latin typeface="Calibri"/>
                <a:cs typeface="Calibri"/>
              </a:rPr>
              <a:t>используете </a:t>
            </a:r>
            <a:r>
              <a:rPr sz="3200" spc="-5" dirty="0">
                <a:latin typeface="Calibri"/>
                <a:cs typeface="Calibri"/>
              </a:rPr>
              <a:t>идею вашего лучшего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друга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и </a:t>
            </a:r>
            <a:r>
              <a:rPr sz="3200" spc="-5" dirty="0">
                <a:latin typeface="Calibri"/>
                <a:cs typeface="Calibri"/>
              </a:rPr>
              <a:t>он </a:t>
            </a:r>
            <a:r>
              <a:rPr sz="3200" dirty="0">
                <a:latin typeface="Calibri"/>
                <a:cs typeface="Calibri"/>
              </a:rPr>
              <a:t>не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возражает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против вашего</a:t>
            </a:r>
            <a:endParaRPr sz="3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3200" spc="-5" dirty="0" err="1">
                <a:latin typeface="Calibri"/>
                <a:cs typeface="Calibri"/>
              </a:rPr>
              <a:t>использования</a:t>
            </a:r>
            <a:r>
              <a:rPr sz="3200" spc="-5" dirty="0" smtClean="0">
                <a:latin typeface="Calibri"/>
                <a:cs typeface="Calibri"/>
              </a:rPr>
              <a:t>?</a:t>
            </a:r>
            <a:endParaRPr sz="4400" dirty="0">
              <a:latin typeface="Calibri"/>
              <a:cs typeface="Calibri"/>
            </a:endParaRPr>
          </a:p>
          <a:p>
            <a:pPr marL="355600" marR="28194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В</a:t>
            </a:r>
            <a:r>
              <a:rPr sz="3200" spc="-15" dirty="0">
                <a:latin typeface="Calibri"/>
                <a:cs typeface="Calibri"/>
              </a:rPr>
              <a:t> некоторых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культурах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копирование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слов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другого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автора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является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общепринятым</a:t>
            </a:r>
            <a:endParaRPr sz="3200" dirty="0">
              <a:latin typeface="Calibri"/>
              <a:cs typeface="Calibri"/>
            </a:endParaRPr>
          </a:p>
          <a:p>
            <a:pPr marL="756285" marR="130175" indent="-287020">
              <a:lnSpc>
                <a:spcPct val="100000"/>
              </a:lnSpc>
              <a:spcBef>
                <a:spcPts val="690"/>
              </a:spcBef>
            </a:pPr>
            <a:r>
              <a:rPr sz="2800" spc="735" dirty="0">
                <a:solidFill>
                  <a:srgbClr val="FF0000"/>
                </a:solidFill>
                <a:latin typeface="Microsoft Sans Serif"/>
                <a:cs typeface="Microsoft Sans Serif"/>
              </a:rPr>
              <a:t>–</a:t>
            </a:r>
            <a:r>
              <a:rPr sz="2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Научный</a:t>
            </a:r>
            <a:r>
              <a:rPr sz="2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письменный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стиль</a:t>
            </a:r>
            <a:r>
              <a:rPr sz="28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"Мы</a:t>
            </a:r>
            <a:r>
              <a:rPr sz="28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думаем,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 мы </a:t>
            </a:r>
            <a:r>
              <a:rPr sz="2800" spc="-6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рекомендуем"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кто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МЫ?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285" y="-855456"/>
            <a:ext cx="5746115" cy="339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35150">
              <a:lnSpc>
                <a:spcPct val="100000"/>
              </a:lnSpc>
              <a:spcBef>
                <a:spcPts val="95"/>
              </a:spcBef>
            </a:pPr>
            <a:r>
              <a:rPr lang="ru-RU" spc="-20" dirty="0" smtClean="0"/>
              <a:t/>
            </a:r>
            <a:br>
              <a:rPr lang="ru-RU" spc="-20" dirty="0" smtClean="0"/>
            </a:br>
            <a:r>
              <a:rPr lang="ru-RU" spc="-20" dirty="0"/>
              <a:t/>
            </a:r>
            <a:br>
              <a:rPr lang="ru-RU" spc="-20" dirty="0"/>
            </a:br>
            <a:r>
              <a:rPr spc="-20" dirty="0" err="1" smtClean="0">
                <a:solidFill>
                  <a:srgbClr val="FF0000"/>
                </a:solidFill>
              </a:rPr>
              <a:t>Что</a:t>
            </a:r>
            <a:r>
              <a:rPr dirty="0" smtClean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такое 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академическая</a:t>
            </a:r>
            <a:r>
              <a:rPr spc="-7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честность?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5324" y="1867281"/>
            <a:ext cx="6698615" cy="25013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3200" spc="-10" dirty="0" smtClean="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endParaRPr lang="ru-RU" sz="3200" spc="-10" dirty="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10" dirty="0" err="1" smtClean="0">
                <a:latin typeface="Calibri"/>
                <a:cs typeface="Calibri"/>
              </a:rPr>
              <a:t>Почему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важно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поддерживать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самые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высокие стандарты </a:t>
            </a:r>
            <a:r>
              <a:rPr sz="3200" spc="-15" dirty="0">
                <a:latin typeface="Calibri"/>
                <a:cs typeface="Calibri"/>
              </a:rPr>
              <a:t>академической 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честности?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493281" cy="1447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273" y="256159"/>
            <a:ext cx="47790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6235">
              <a:lnSpc>
                <a:spcPct val="100000"/>
              </a:lnSpc>
              <a:spcBef>
                <a:spcPts val="100"/>
              </a:spcBef>
            </a:pPr>
            <a:r>
              <a:rPr sz="3600" i="1" dirty="0">
                <a:solidFill>
                  <a:srgbClr val="FF0000"/>
                </a:solidFill>
                <a:latin typeface="Calibri"/>
                <a:cs typeface="Calibri"/>
              </a:rPr>
              <a:t>Software </a:t>
            </a:r>
            <a:r>
              <a:rPr sz="3600" dirty="0">
                <a:solidFill>
                  <a:srgbClr val="FF0000"/>
                </a:solidFill>
              </a:rPr>
              <a:t>программы </a:t>
            </a:r>
            <a:r>
              <a:rPr sz="3600" spc="5" dirty="0">
                <a:solidFill>
                  <a:srgbClr val="FF0000"/>
                </a:solidFill>
              </a:rPr>
              <a:t> </a:t>
            </a:r>
            <a:r>
              <a:rPr sz="3600" spc="-5" dirty="0">
                <a:solidFill>
                  <a:srgbClr val="FF0000"/>
                </a:solidFill>
              </a:rPr>
              <a:t>для</a:t>
            </a:r>
            <a:r>
              <a:rPr sz="3600" spc="-25" dirty="0">
                <a:solidFill>
                  <a:srgbClr val="FF0000"/>
                </a:solidFill>
              </a:rPr>
              <a:t> </a:t>
            </a:r>
            <a:r>
              <a:rPr sz="3600" spc="-10" dirty="0">
                <a:solidFill>
                  <a:srgbClr val="FF0000"/>
                </a:solidFill>
              </a:rPr>
              <a:t>выявления </a:t>
            </a:r>
            <a:r>
              <a:rPr sz="3600" dirty="0">
                <a:solidFill>
                  <a:srgbClr val="FF0000"/>
                </a:solidFill>
              </a:rPr>
              <a:t>плагиата</a:t>
            </a:r>
            <a:endParaRPr sz="36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81200"/>
            <a:ext cx="7650480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324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Опытные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преподаватели </a:t>
            </a:r>
            <a:r>
              <a:rPr sz="3000" dirty="0">
                <a:latin typeface="Calibri"/>
                <a:cs typeface="Calibri"/>
              </a:rPr>
              <a:t>способны</a:t>
            </a:r>
          </a:p>
          <a:p>
            <a:pPr marL="355600">
              <a:lnSpc>
                <a:spcPts val="3240"/>
              </a:lnSpc>
            </a:pPr>
            <a:r>
              <a:rPr sz="3000" spc="-5" dirty="0">
                <a:latin typeface="Calibri"/>
                <a:cs typeface="Calibri"/>
              </a:rPr>
              <a:t>обнаружить,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возможную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“плагиатную”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часть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 dirty="0">
              <a:latin typeface="Calibri"/>
              <a:cs typeface="Calibri"/>
            </a:endParaRPr>
          </a:p>
          <a:p>
            <a:pPr marL="355600" marR="454025" indent="-342900">
              <a:lnSpc>
                <a:spcPct val="80000"/>
              </a:lnSpc>
              <a:spcBef>
                <a:spcPts val="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libri"/>
                <a:cs typeface="Calibri"/>
              </a:rPr>
              <a:t>Университеты используют технологии </a:t>
            </a:r>
            <a:r>
              <a:rPr sz="3000" dirty="0">
                <a:latin typeface="Calibri"/>
                <a:cs typeface="Calibri"/>
              </a:rPr>
              <a:t>для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выявления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и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предотвращения </a:t>
            </a:r>
            <a:r>
              <a:rPr sz="3000" spc="-5" dirty="0">
                <a:latin typeface="Calibri"/>
                <a:cs typeface="Calibri"/>
              </a:rPr>
              <a:t>плагиата</a:t>
            </a:r>
            <a:endParaRPr sz="3000" dirty="0">
              <a:latin typeface="Calibri"/>
              <a:cs typeface="Calibri"/>
            </a:endParaRPr>
          </a:p>
          <a:p>
            <a:pPr marL="355600" marR="574675" indent="-342900">
              <a:lnSpc>
                <a:spcPct val="80000"/>
              </a:lnSpc>
              <a:spcBef>
                <a:spcPts val="72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«Turnitin» </a:t>
            </a:r>
            <a:r>
              <a:rPr sz="3000" dirty="0">
                <a:latin typeface="Calibri"/>
                <a:cs typeface="Calibri"/>
              </a:rPr>
              <a:t>или </a:t>
            </a:r>
            <a:r>
              <a:rPr sz="3000" spc="-10" dirty="0">
                <a:latin typeface="Calibri"/>
                <a:cs typeface="Calibri"/>
              </a:rPr>
              <a:t>«SafeAssign» </a:t>
            </a:r>
            <a:r>
              <a:rPr sz="3000" spc="-5" dirty="0">
                <a:latin typeface="Calibri"/>
                <a:cs typeface="Calibri"/>
              </a:rPr>
              <a:t>программное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обеспечение </a:t>
            </a:r>
            <a:r>
              <a:rPr sz="3000" dirty="0">
                <a:latin typeface="Calibri"/>
                <a:cs typeface="Calibri"/>
              </a:rPr>
              <a:t>для </a:t>
            </a:r>
            <a:r>
              <a:rPr sz="3000" spc="-10" dirty="0">
                <a:latin typeface="Calibri"/>
                <a:cs typeface="Calibri"/>
              </a:rPr>
              <a:t>предотвращения </a:t>
            </a:r>
            <a:r>
              <a:rPr sz="3000" dirty="0">
                <a:latin typeface="Calibri"/>
                <a:cs typeface="Calibri"/>
              </a:rPr>
              <a:t>и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обнаружения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плагиата.</a:t>
            </a:r>
            <a:endParaRPr sz="3000" dirty="0">
              <a:latin typeface="Calibri"/>
              <a:cs typeface="Calibri"/>
            </a:endParaRPr>
          </a:p>
          <a:p>
            <a:pPr marL="355600" marR="483234" indent="-342900">
              <a:lnSpc>
                <a:spcPts val="2880"/>
              </a:lnSpc>
              <a:spcBef>
                <a:spcPts val="6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000" spc="-35" dirty="0">
                <a:solidFill>
                  <a:srgbClr val="FF0000"/>
                </a:solidFill>
                <a:latin typeface="Calibri"/>
                <a:cs typeface="Calibri"/>
              </a:rPr>
              <a:t>Технология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обнаруживает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FF0000"/>
                </a:solidFill>
                <a:latin typeface="Calibri"/>
                <a:cs typeface="Calibri"/>
              </a:rPr>
              <a:t>сходство,</a:t>
            </a:r>
            <a:r>
              <a:rPr sz="30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но</a:t>
            </a: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не </a:t>
            </a:r>
            <a:r>
              <a:rPr sz="3000" spc="-6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плагиат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400" y="381000"/>
            <a:ext cx="20046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FF0000"/>
                </a:solidFill>
              </a:rPr>
              <a:t>Обман</a:t>
            </a:r>
            <a:endParaRPr sz="5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2057400"/>
            <a:ext cx="7440295" cy="38303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Списывание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Повторное </a:t>
            </a:r>
            <a:r>
              <a:rPr sz="3200" dirty="0">
                <a:latin typeface="Calibri"/>
                <a:cs typeface="Calibri"/>
              </a:rPr>
              <a:t>сдача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уже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оцененной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работы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Ложные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оправдания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в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случае</a:t>
            </a:r>
            <a:endParaRPr sz="3200" dirty="0">
              <a:latin typeface="Calibri"/>
              <a:cs typeface="Calibri"/>
            </a:endParaRPr>
          </a:p>
          <a:p>
            <a:pPr marL="355600" marR="387985">
              <a:lnSpc>
                <a:spcPct val="100000"/>
              </a:lnSpc>
            </a:pPr>
            <a:r>
              <a:rPr sz="3200" spc="-5" dirty="0">
                <a:latin typeface="Calibri"/>
                <a:cs typeface="Calibri"/>
              </a:rPr>
              <a:t>невыполнения или несвоевременного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выполнения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заданий</a:t>
            </a:r>
          </a:p>
          <a:p>
            <a:pPr marL="355600" marR="469900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Представление </a:t>
            </a:r>
            <a:r>
              <a:rPr sz="3200" dirty="0">
                <a:latin typeface="Calibri"/>
                <a:cs typeface="Calibri"/>
              </a:rPr>
              <a:t>чужих </a:t>
            </a:r>
            <a:r>
              <a:rPr sz="3200" spc="-10" dirty="0">
                <a:latin typeface="Calibri"/>
                <a:cs typeface="Calibri"/>
              </a:rPr>
              <a:t>работ </a:t>
            </a:r>
            <a:r>
              <a:rPr sz="3200" spc="-20" dirty="0">
                <a:latin typeface="Calibri"/>
                <a:cs typeface="Calibri"/>
              </a:rPr>
              <a:t>как </a:t>
            </a:r>
            <a:r>
              <a:rPr sz="3200" dirty="0">
                <a:latin typeface="Calibri"/>
                <a:cs typeface="Calibri"/>
              </a:rPr>
              <a:t>своих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собственных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533400"/>
            <a:ext cx="47040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B050"/>
                </a:solidFill>
                <a:latin typeface="Microsoft Sans Serif"/>
                <a:cs typeface="Microsoft Sans Serif"/>
              </a:rPr>
              <a:t>"</a:t>
            </a:r>
            <a:r>
              <a:rPr sz="4400" dirty="0">
                <a:solidFill>
                  <a:srgbClr val="00B050"/>
                </a:solidFill>
              </a:rPr>
              <a:t>Призрак</a:t>
            </a:r>
            <a:r>
              <a:rPr sz="4400" spc="140" dirty="0">
                <a:solidFill>
                  <a:srgbClr val="00B050"/>
                </a:solidFill>
              </a:rPr>
              <a:t> </a:t>
            </a:r>
            <a:r>
              <a:rPr sz="4400" spc="-15" dirty="0">
                <a:solidFill>
                  <a:srgbClr val="00B050"/>
                </a:solidFill>
              </a:rPr>
              <a:t>писатель</a:t>
            </a:r>
            <a:r>
              <a:rPr sz="4400" spc="-15" dirty="0">
                <a:solidFill>
                  <a:srgbClr val="00B050"/>
                </a:solidFill>
                <a:latin typeface="Microsoft Sans Serif"/>
                <a:cs typeface="Microsoft Sans Serif"/>
              </a:rPr>
              <a:t>"</a:t>
            </a:r>
            <a:endParaRPr sz="4400" dirty="0">
              <a:solidFill>
                <a:srgbClr val="00B050"/>
              </a:solidFill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2135" y="1511808"/>
            <a:ext cx="4774692" cy="477469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162938"/>
            <a:ext cx="64008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9005" marR="5080" indent="-233679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0000"/>
                </a:solidFill>
              </a:rPr>
              <a:t>Обман </a:t>
            </a:r>
            <a:r>
              <a:rPr spc="-5" dirty="0">
                <a:solidFill>
                  <a:srgbClr val="FF0000"/>
                </a:solidFill>
              </a:rPr>
              <a:t>по </a:t>
            </a:r>
            <a:r>
              <a:rPr spc="-15" dirty="0">
                <a:solidFill>
                  <a:srgbClr val="FF0000"/>
                </a:solidFill>
              </a:rPr>
              <a:t>контракту </a:t>
            </a:r>
            <a:r>
              <a:rPr spc="-89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(contract</a:t>
            </a:r>
            <a:r>
              <a:rPr spc="-2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cheating)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81200"/>
            <a:ext cx="7935595" cy="416242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491490" indent="-342900">
              <a:lnSpc>
                <a:spcPts val="3460"/>
              </a:lnSpc>
              <a:spcBef>
                <a:spcPts val="53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Практика привлечения </a:t>
            </a:r>
            <a:r>
              <a:rPr sz="3200" spc="-10" dirty="0">
                <a:latin typeface="Calibri"/>
                <a:cs typeface="Calibri"/>
              </a:rPr>
              <a:t>сторонних </a:t>
            </a:r>
            <a:r>
              <a:rPr sz="3200" spc="-25" dirty="0">
                <a:latin typeface="Calibri"/>
                <a:cs typeface="Calibri"/>
              </a:rPr>
              <a:t>людей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для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выполнения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заданий.</a:t>
            </a:r>
          </a:p>
          <a:p>
            <a:pPr marL="355600" indent="-342900">
              <a:lnSpc>
                <a:spcPts val="3650"/>
              </a:lnSpc>
              <a:spcBef>
                <a:spcPts val="32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libri"/>
                <a:cs typeface="Calibri"/>
              </a:rPr>
              <a:t>Когда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кто-то,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кроме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студента,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выполняет</a:t>
            </a:r>
            <a:endParaRPr sz="3200" dirty="0">
              <a:latin typeface="Calibri"/>
              <a:cs typeface="Calibri"/>
            </a:endParaRPr>
          </a:p>
          <a:p>
            <a:pPr marL="355600" marR="43180">
              <a:lnSpc>
                <a:spcPts val="3460"/>
              </a:lnSpc>
              <a:spcBef>
                <a:spcPts val="244"/>
              </a:spcBef>
            </a:pPr>
            <a:r>
              <a:rPr sz="3200" dirty="0">
                <a:latin typeface="Calibri"/>
                <a:cs typeface="Calibri"/>
              </a:rPr>
              <a:t>задание, и </a:t>
            </a:r>
            <a:r>
              <a:rPr sz="3200" spc="-25" dirty="0">
                <a:latin typeface="Calibri"/>
                <a:cs typeface="Calibri"/>
              </a:rPr>
              <a:t>этот </a:t>
            </a:r>
            <a:r>
              <a:rPr sz="3200" spc="-20" dirty="0">
                <a:latin typeface="Calibri"/>
                <a:cs typeface="Calibri"/>
              </a:rPr>
              <a:t>студент </a:t>
            </a:r>
            <a:r>
              <a:rPr sz="3200" spc="-10" dirty="0">
                <a:latin typeface="Calibri"/>
                <a:cs typeface="Calibri"/>
              </a:rPr>
              <a:t>затем представляет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его </a:t>
            </a:r>
            <a:r>
              <a:rPr sz="3200" spc="-5" dirty="0">
                <a:latin typeface="Calibri"/>
                <a:cs typeface="Calibri"/>
              </a:rPr>
              <a:t>для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оценки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/ </a:t>
            </a:r>
            <a:r>
              <a:rPr sz="3200" spc="-5" dirty="0">
                <a:latin typeface="Calibri"/>
                <a:cs typeface="Calibri"/>
              </a:rPr>
              <a:t>зачета.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5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Студенты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обмениваются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заданиями</a:t>
            </a:r>
          </a:p>
          <a:p>
            <a:pPr marL="756285" lvl="1" indent="-287020">
              <a:lnSpc>
                <a:spcPct val="100000"/>
              </a:lnSpc>
              <a:spcBef>
                <a:spcPts val="34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800" spc="-30" dirty="0">
                <a:latin typeface="Calibri"/>
                <a:cs typeface="Calibri"/>
              </a:rPr>
              <a:t>Студент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просит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друга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или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члена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семьи </a:t>
            </a:r>
            <a:r>
              <a:rPr sz="2800" spc="-5" dirty="0">
                <a:latin typeface="Calibri"/>
                <a:cs typeface="Calibri"/>
              </a:rPr>
              <a:t>помощи</a:t>
            </a:r>
            <a:endParaRPr sz="2800" dirty="0">
              <a:latin typeface="Calibri"/>
              <a:cs typeface="Calibri"/>
            </a:endParaRPr>
          </a:p>
          <a:p>
            <a:pPr marL="756285" marR="355600" lvl="1" indent="-287020">
              <a:lnSpc>
                <a:spcPts val="3030"/>
              </a:lnSpc>
              <a:spcBef>
                <a:spcPts val="71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800" spc="-25" dirty="0">
                <a:latin typeface="Calibri"/>
                <a:cs typeface="Calibri"/>
              </a:rPr>
              <a:t>Студент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скачивает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задание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из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«бесплатного»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эссе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сайта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0704" y="451230"/>
            <a:ext cx="54806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sz="4800" dirty="0">
                <a:solidFill>
                  <a:srgbClr val="00B050"/>
                </a:solidFill>
                <a:latin typeface="Microsoft Sans Serif"/>
                <a:cs typeface="Microsoft Sans Serif"/>
              </a:rPr>
              <a:t>В	</a:t>
            </a:r>
            <a:r>
              <a:rPr sz="4800" spc="-35" dirty="0">
                <a:solidFill>
                  <a:srgbClr val="00B050"/>
                </a:solidFill>
                <a:latin typeface="Microsoft Sans Serif"/>
                <a:cs typeface="Microsoft Sans Serif"/>
              </a:rPr>
              <a:t>обмен</a:t>
            </a:r>
            <a:r>
              <a:rPr sz="4800" spc="15" dirty="0">
                <a:solidFill>
                  <a:srgbClr val="00B050"/>
                </a:solidFill>
                <a:latin typeface="Microsoft Sans Serif"/>
                <a:cs typeface="Microsoft Sans Serif"/>
              </a:rPr>
              <a:t> </a:t>
            </a:r>
            <a:r>
              <a:rPr sz="4800" spc="-15" dirty="0">
                <a:solidFill>
                  <a:srgbClr val="00B050"/>
                </a:solidFill>
                <a:latin typeface="Microsoft Sans Serif"/>
                <a:cs typeface="Microsoft Sans Serif"/>
              </a:rPr>
              <a:t>на</a:t>
            </a:r>
            <a:r>
              <a:rPr sz="4800" spc="30" dirty="0">
                <a:solidFill>
                  <a:srgbClr val="00B050"/>
                </a:solidFill>
                <a:latin typeface="Microsoft Sans Serif"/>
                <a:cs typeface="Microsoft Sans Serif"/>
              </a:rPr>
              <a:t> </a:t>
            </a:r>
            <a:r>
              <a:rPr sz="4800" spc="-25" dirty="0">
                <a:solidFill>
                  <a:srgbClr val="00B050"/>
                </a:solidFill>
                <a:latin typeface="Microsoft Sans Serif"/>
                <a:cs typeface="Microsoft Sans Serif"/>
              </a:rPr>
              <a:t>деньги</a:t>
            </a:r>
            <a:endParaRPr sz="4800" dirty="0">
              <a:solidFill>
                <a:srgbClr val="00B050"/>
              </a:solidFill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4311" y="1975104"/>
            <a:ext cx="6001512" cy="399287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4189" y="461899"/>
            <a:ext cx="45961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70230" algn="l"/>
              </a:tabLst>
            </a:pPr>
            <a:r>
              <a:rPr sz="4400" dirty="0">
                <a:solidFill>
                  <a:srgbClr val="00B050"/>
                </a:solidFill>
              </a:rPr>
              <a:t>В	обмен</a:t>
            </a:r>
            <a:r>
              <a:rPr sz="4400" spc="-60" dirty="0">
                <a:solidFill>
                  <a:srgbClr val="00B050"/>
                </a:solidFill>
              </a:rPr>
              <a:t> </a:t>
            </a:r>
            <a:r>
              <a:rPr sz="4400" dirty="0">
                <a:solidFill>
                  <a:srgbClr val="00B050"/>
                </a:solidFill>
              </a:rPr>
              <a:t>на</a:t>
            </a:r>
            <a:r>
              <a:rPr sz="4400" spc="-45" dirty="0">
                <a:solidFill>
                  <a:srgbClr val="00B050"/>
                </a:solidFill>
              </a:rPr>
              <a:t> </a:t>
            </a:r>
            <a:r>
              <a:rPr sz="4400" spc="-5" dirty="0">
                <a:solidFill>
                  <a:srgbClr val="00B050"/>
                </a:solidFill>
              </a:rPr>
              <a:t>деньги</a:t>
            </a:r>
            <a:endParaRPr sz="4400" dirty="0">
              <a:solidFill>
                <a:srgbClr val="00B050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52627" y="1595627"/>
            <a:ext cx="8239125" cy="4535805"/>
            <a:chOff x="452627" y="1595627"/>
            <a:chExt cx="8239125" cy="4535805"/>
          </a:xfrm>
        </p:grpSpPr>
        <p:sp>
          <p:nvSpPr>
            <p:cNvPr id="4" name="object 4"/>
            <p:cNvSpPr/>
            <p:nvPr/>
          </p:nvSpPr>
          <p:spPr>
            <a:xfrm>
              <a:off x="457199" y="1600199"/>
              <a:ext cx="8229600" cy="4526280"/>
            </a:xfrm>
            <a:custGeom>
              <a:avLst/>
              <a:gdLst/>
              <a:ahLst/>
              <a:cxnLst/>
              <a:rect l="l" t="t" r="r" b="b"/>
              <a:pathLst>
                <a:path w="8229600" h="4526280">
                  <a:moveTo>
                    <a:pt x="0" y="4526280"/>
                  </a:moveTo>
                  <a:lnTo>
                    <a:pt x="8229600" y="452628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452628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3600" y="1600199"/>
              <a:ext cx="5257800" cy="394563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724" y="1126236"/>
            <a:ext cx="7117080" cy="533704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510" y="320166"/>
            <a:ext cx="8502490" cy="51475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1170" marR="471805" indent="105791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"Помогать”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во </a:t>
            </a:r>
            <a:r>
              <a:rPr sz="32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5" dirty="0" err="1">
                <a:solidFill>
                  <a:srgbClr val="FF0000"/>
                </a:solidFill>
                <a:latin typeface="Calibri"/>
                <a:cs typeface="Calibri"/>
              </a:rPr>
              <a:t>время</a:t>
            </a:r>
            <a:r>
              <a:rPr sz="32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ru-RU" sz="3200" spc="-30" dirty="0" smtClean="0">
                <a:solidFill>
                  <a:srgbClr val="FF0000"/>
                </a:solidFill>
                <a:latin typeface="Calibri"/>
                <a:cs typeface="Calibri"/>
              </a:rPr>
              <a:t>                           </a:t>
            </a:r>
            <a:r>
              <a:rPr sz="3200" dirty="0" err="1" smtClean="0">
                <a:solidFill>
                  <a:srgbClr val="FF0000"/>
                </a:solidFill>
                <a:latin typeface="Calibri"/>
                <a:cs typeface="Calibri"/>
              </a:rPr>
              <a:t>экзамена</a:t>
            </a:r>
            <a:r>
              <a:rPr sz="3200" spc="-3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(Cheating</a:t>
            </a:r>
            <a:r>
              <a:rPr sz="3200" spc="-10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lang="ru-RU" sz="3200" spc="-10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1741170" marR="471805" indent="1057910">
              <a:lnSpc>
                <a:spcPct val="100000"/>
              </a:lnSpc>
              <a:spcBef>
                <a:spcPts val="100"/>
              </a:spcBef>
            </a:pPr>
            <a:endParaRPr sz="3200" dirty="0">
              <a:latin typeface="Calibri"/>
              <a:cs typeface="Calibri"/>
            </a:endParaRPr>
          </a:p>
          <a:p>
            <a:pPr marL="355600" marR="15240" indent="-342900">
              <a:lnSpc>
                <a:spcPct val="100000"/>
              </a:lnSpc>
              <a:spcBef>
                <a:spcPts val="246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Это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получение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(или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предоставление)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несправедливого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преимущества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Microsoft Sans Serif"/>
              <a:buChar char="•"/>
            </a:pPr>
            <a:endParaRPr sz="4400" dirty="0">
              <a:latin typeface="Calibri"/>
              <a:cs typeface="Calibri"/>
            </a:endParaRPr>
          </a:p>
          <a:p>
            <a:pPr marL="355600" marR="23622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Виноват </a:t>
            </a:r>
            <a:r>
              <a:rPr sz="3200" spc="-10" dirty="0">
                <a:latin typeface="Calibri"/>
                <a:cs typeface="Calibri"/>
              </a:rPr>
              <a:t>человек, </a:t>
            </a:r>
            <a:r>
              <a:rPr sz="3200" spc="-20" dirty="0">
                <a:latin typeface="Calibri"/>
                <a:cs typeface="Calibri"/>
              </a:rPr>
              <a:t>который </a:t>
            </a:r>
            <a:r>
              <a:rPr sz="3200" spc="-10" dirty="0">
                <a:latin typeface="Calibri"/>
                <a:cs typeface="Calibri"/>
              </a:rPr>
              <a:t>получает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помощь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sz="44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Виноват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человек,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который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оказывает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помощь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0516" y="1600200"/>
            <a:ext cx="7511796" cy="4229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4838" y="538600"/>
            <a:ext cx="5410962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1190" marR="5080" indent="-619125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</a:rPr>
              <a:t>А</a:t>
            </a:r>
            <a:r>
              <a:rPr spc="-70" dirty="0">
                <a:solidFill>
                  <a:srgbClr val="FF0000"/>
                </a:solidFill>
              </a:rPr>
              <a:t>к</a:t>
            </a:r>
            <a:r>
              <a:rPr spc="-5" dirty="0">
                <a:solidFill>
                  <a:srgbClr val="FF0000"/>
                </a:solidFill>
              </a:rPr>
              <a:t>а</a:t>
            </a:r>
            <a:r>
              <a:rPr spc="-35" dirty="0">
                <a:solidFill>
                  <a:srgbClr val="FF0000"/>
                </a:solidFill>
              </a:rPr>
              <a:t>д</a:t>
            </a:r>
            <a:r>
              <a:rPr spc="-30" dirty="0">
                <a:solidFill>
                  <a:srgbClr val="FF0000"/>
                </a:solidFill>
              </a:rPr>
              <a:t>е</a:t>
            </a:r>
            <a:r>
              <a:rPr spc="-10" dirty="0">
                <a:solidFill>
                  <a:srgbClr val="FF0000"/>
                </a:solidFill>
              </a:rPr>
              <a:t>мичес</a:t>
            </a:r>
            <a:r>
              <a:rPr spc="-75" dirty="0">
                <a:solidFill>
                  <a:srgbClr val="FF0000"/>
                </a:solidFill>
              </a:rPr>
              <a:t>к</a:t>
            </a:r>
            <a:r>
              <a:rPr spc="-5" dirty="0">
                <a:solidFill>
                  <a:srgbClr val="FF0000"/>
                </a:solidFill>
              </a:rPr>
              <a:t>ая  честность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2133600"/>
            <a:ext cx="5107305" cy="361759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8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600" spc="-25" dirty="0">
                <a:latin typeface="Calibri"/>
                <a:cs typeface="Calibri"/>
              </a:rPr>
              <a:t>Соблюдение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принципов</a:t>
            </a:r>
          </a:p>
          <a:p>
            <a:pPr marL="756285" lvl="1" indent="-287020">
              <a:lnSpc>
                <a:spcPct val="100000"/>
              </a:lnSpc>
              <a:spcBef>
                <a:spcPts val="795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3200" dirty="0">
                <a:latin typeface="Calibri"/>
                <a:cs typeface="Calibri"/>
              </a:rPr>
              <a:t>Честности</a:t>
            </a:r>
          </a:p>
          <a:p>
            <a:pPr marL="756285" lvl="1" indent="-287020">
              <a:lnSpc>
                <a:spcPct val="100000"/>
              </a:lnSpc>
              <a:spcBef>
                <a:spcPts val="77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3200" spc="-5" dirty="0">
                <a:latin typeface="Calibri"/>
                <a:cs typeface="Calibri"/>
              </a:rPr>
              <a:t>Доверия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77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3200" spc="-5" dirty="0">
                <a:latin typeface="Calibri"/>
                <a:cs typeface="Calibri"/>
              </a:rPr>
              <a:t>Справедливости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77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3200" spc="-20" dirty="0">
                <a:latin typeface="Calibri"/>
                <a:cs typeface="Calibri"/>
              </a:rPr>
              <a:t>Уважения</a:t>
            </a:r>
            <a:endParaRPr sz="3200" dirty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77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3200" spc="-5" dirty="0">
                <a:latin typeface="Calibri"/>
                <a:cs typeface="Calibri"/>
              </a:rPr>
              <a:t>Ответственности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493281" cy="1447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761" y="461899"/>
            <a:ext cx="380872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FF0000"/>
                </a:solidFill>
              </a:rPr>
              <a:t>Фальсификация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61459"/>
            <a:ext cx="7752080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17880" indent="-342900" algn="just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Подделка </a:t>
            </a:r>
            <a:r>
              <a:rPr sz="3200" dirty="0">
                <a:latin typeface="Calibri"/>
                <a:cs typeface="Calibri"/>
              </a:rPr>
              <a:t>оценок, </a:t>
            </a:r>
            <a:r>
              <a:rPr sz="3200" spc="-30" dirty="0">
                <a:latin typeface="Calibri"/>
                <a:cs typeface="Calibri"/>
              </a:rPr>
              <a:t>результатов </a:t>
            </a:r>
            <a:r>
              <a:rPr sz="3200" spc="-15" dirty="0">
                <a:latin typeface="Calibri"/>
                <a:cs typeface="Calibri"/>
              </a:rPr>
              <a:t>тестов 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подделка </a:t>
            </a:r>
            <a:r>
              <a:rPr sz="3200" dirty="0">
                <a:latin typeface="Calibri"/>
                <a:cs typeface="Calibri"/>
              </a:rPr>
              <a:t>данных, </a:t>
            </a:r>
            <a:r>
              <a:rPr sz="3200" spc="-5" dirty="0">
                <a:latin typeface="Calibri"/>
                <a:cs typeface="Calibri"/>
              </a:rPr>
              <a:t>Н: для выполнения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исследования</a:t>
            </a:r>
            <a:endParaRPr sz="3200" dirty="0">
              <a:latin typeface="Calibri"/>
              <a:cs typeface="Calibri"/>
            </a:endParaRPr>
          </a:p>
          <a:p>
            <a:pPr marL="355600" marR="231140" indent="-342900">
              <a:lnSpc>
                <a:spcPct val="100000"/>
              </a:lnSpc>
              <a:spcBef>
                <a:spcPts val="76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Приобретение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ответов</a:t>
            </a:r>
            <a:r>
              <a:rPr sz="3200" dirty="0">
                <a:latin typeface="Calibri"/>
                <a:cs typeface="Calibri"/>
              </a:rPr>
              <a:t> нечестным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путем,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передача </a:t>
            </a:r>
            <a:r>
              <a:rPr sz="3200" spc="-10" dirty="0">
                <a:latin typeface="Calibri"/>
                <a:cs typeface="Calibri"/>
              </a:rPr>
              <a:t>ответов, получение </a:t>
            </a:r>
            <a:r>
              <a:rPr sz="3200" spc="-15" dirty="0">
                <a:latin typeface="Calibri"/>
                <a:cs typeface="Calibri"/>
              </a:rPr>
              <a:t>ответов </a:t>
            </a:r>
            <a:r>
              <a:rPr sz="3200" spc="-10" dirty="0">
                <a:latin typeface="Calibri"/>
                <a:cs typeface="Calibri"/>
              </a:rPr>
              <a:t>от </a:t>
            </a:r>
            <a:r>
              <a:rPr sz="3200" spc="-5" dirty="0">
                <a:latin typeface="Calibri"/>
                <a:cs typeface="Calibri"/>
              </a:rPr>
              <a:t> других</a:t>
            </a:r>
            <a:endParaRPr sz="32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Покупка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готовой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работы,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продажа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готовых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работ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162938"/>
            <a:ext cx="62484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2650" marR="5080" indent="-198755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0000"/>
                </a:solidFill>
              </a:rPr>
              <a:t>Фальсификация </a:t>
            </a:r>
            <a:r>
              <a:rPr spc="-5" dirty="0">
                <a:solidFill>
                  <a:srgbClr val="FF0000"/>
                </a:solidFill>
              </a:rPr>
              <a:t>или </a:t>
            </a:r>
            <a:r>
              <a:rPr spc="-89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искажение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фактов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48627"/>
            <a:ext cx="7943850" cy="425069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80645" indent="-342900">
              <a:lnSpc>
                <a:spcPts val="3020"/>
              </a:lnSpc>
              <a:spcBef>
                <a:spcPts val="48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Применяется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к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курсовым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работам,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документам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и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65" dirty="0">
                <a:latin typeface="Calibri"/>
                <a:cs typeface="Calibri"/>
              </a:rPr>
              <a:t>т.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д.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Примеры:</a:t>
            </a:r>
            <a:endParaRPr sz="2800" dirty="0">
              <a:latin typeface="Calibri"/>
              <a:cs typeface="Calibri"/>
            </a:endParaRPr>
          </a:p>
          <a:p>
            <a:pPr marL="756285" marR="16510" lvl="1" indent="-287020">
              <a:lnSpc>
                <a:spcPts val="3020"/>
              </a:lnSpc>
              <a:spcBef>
                <a:spcPts val="72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800" spc="-15" dirty="0">
                <a:latin typeface="Calibri"/>
                <a:cs typeface="Calibri"/>
              </a:rPr>
              <a:t>Подпись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чужого</a:t>
            </a:r>
            <a:r>
              <a:rPr sz="2800" spc="-5" dirty="0">
                <a:latin typeface="Calibri"/>
                <a:cs typeface="Calibri"/>
              </a:rPr>
              <a:t> имени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на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листе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посещаемости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в классе</a:t>
            </a:r>
            <a:endParaRPr sz="2800" dirty="0">
              <a:latin typeface="Calibri"/>
              <a:cs typeface="Calibri"/>
            </a:endParaRPr>
          </a:p>
          <a:p>
            <a:pPr marL="756285" marR="63500" lvl="1" indent="-287020">
              <a:lnSpc>
                <a:spcPts val="3030"/>
              </a:lnSpc>
              <a:spcBef>
                <a:spcPts val="675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Сказать</a:t>
            </a:r>
            <a:r>
              <a:rPr sz="2800" spc="-15" dirty="0">
                <a:latin typeface="Calibri"/>
                <a:cs typeface="Calibri"/>
              </a:rPr>
              <a:t> профессору,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что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ты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пропустил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занятия,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потому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что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был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болен,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когда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тебя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не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было</a:t>
            </a:r>
            <a:endParaRPr sz="2800" dirty="0">
              <a:latin typeface="Calibri"/>
              <a:cs typeface="Calibri"/>
            </a:endParaRPr>
          </a:p>
          <a:p>
            <a:pPr marL="756285" marR="5080" lvl="1" indent="-287020">
              <a:lnSpc>
                <a:spcPts val="3030"/>
              </a:lnSpc>
              <a:spcBef>
                <a:spcPts val="660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Использование </a:t>
            </a:r>
            <a:r>
              <a:rPr sz="2800" spc="-20" dirty="0">
                <a:latin typeface="Calibri"/>
                <a:cs typeface="Calibri"/>
              </a:rPr>
              <a:t>чужого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логина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/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пароля,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удостоверения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личности,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ключа,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карты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доступа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и </a:t>
            </a:r>
            <a:r>
              <a:rPr sz="2800" spc="-65" dirty="0">
                <a:latin typeface="Calibri"/>
                <a:cs typeface="Calibri"/>
              </a:rPr>
              <a:t>т.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д.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9344" y="1644395"/>
            <a:ext cx="5596128" cy="4191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162938"/>
            <a:ext cx="62484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7840" marR="5080" indent="98171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0000"/>
                </a:solidFill>
              </a:rPr>
              <a:t>Diploma mills 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(Дипломная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фабрика)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05000"/>
            <a:ext cx="7628890" cy="426466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Организация, </a:t>
            </a:r>
            <a:r>
              <a:rPr sz="2700" spc="-15" dirty="0">
                <a:latin typeface="Calibri"/>
                <a:cs typeface="Calibri"/>
              </a:rPr>
              <a:t>которая </a:t>
            </a:r>
            <a:r>
              <a:rPr sz="2700" spc="-10" dirty="0">
                <a:latin typeface="Calibri"/>
                <a:cs typeface="Calibri"/>
              </a:rPr>
              <a:t>предоставляет незаконные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ученые</a:t>
            </a:r>
            <a:r>
              <a:rPr sz="2700" spc="-5" dirty="0">
                <a:latin typeface="Calibri"/>
                <a:cs typeface="Calibri"/>
              </a:rPr>
              <a:t> степени</a:t>
            </a:r>
            <a:r>
              <a:rPr sz="2700" dirty="0">
                <a:latin typeface="Calibri"/>
                <a:cs typeface="Calibri"/>
              </a:rPr>
              <a:t> и дипломы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за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плату.</a:t>
            </a:r>
            <a:endParaRPr sz="2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har char="•"/>
            </a:pPr>
            <a:endParaRPr sz="3150" dirty="0">
              <a:latin typeface="Calibri"/>
              <a:cs typeface="Calibri"/>
            </a:endParaRPr>
          </a:p>
          <a:p>
            <a:pPr marL="355600" indent="-342900">
              <a:lnSpc>
                <a:spcPts val="308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Создаются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впечатление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подлинности</a:t>
            </a:r>
            <a:endParaRPr sz="2700" dirty="0">
              <a:latin typeface="Calibri"/>
              <a:cs typeface="Calibri"/>
            </a:endParaRPr>
          </a:p>
          <a:p>
            <a:pPr marL="355600">
              <a:lnSpc>
                <a:spcPts val="3080"/>
              </a:lnSpc>
            </a:pPr>
            <a:r>
              <a:rPr sz="2700" spc="-5" dirty="0">
                <a:latin typeface="Calibri"/>
                <a:cs typeface="Calibri"/>
              </a:rPr>
              <a:t>псевдоаккредитационными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агенствоми</a:t>
            </a:r>
            <a:endParaRPr sz="2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 dirty="0">
              <a:latin typeface="Calibri"/>
              <a:cs typeface="Calibri"/>
            </a:endParaRPr>
          </a:p>
          <a:p>
            <a:pPr marL="355600" marR="268605" indent="-342900">
              <a:lnSpc>
                <a:spcPts val="2920"/>
              </a:lnSpc>
              <a:spcBef>
                <a:spcPts val="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У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них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обычно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низкие</a:t>
            </a:r>
            <a:r>
              <a:rPr sz="2700" spc="-10" dirty="0">
                <a:latin typeface="Calibri"/>
                <a:cs typeface="Calibri"/>
              </a:rPr>
              <a:t> академические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стандарты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приема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низкие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уровнем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трудоустройства</a:t>
            </a:r>
            <a:endParaRPr sz="2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har char="•"/>
            </a:pPr>
            <a:endParaRPr sz="31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Апостилирование</a:t>
            </a:r>
            <a:r>
              <a:rPr sz="27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диплома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162938"/>
            <a:ext cx="59436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79195" marR="5080" indent="-794385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0000"/>
                </a:solidFill>
              </a:rPr>
              <a:t>Несанкционированное </a:t>
            </a:r>
            <a:r>
              <a:rPr spc="-89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сотрудничество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981200"/>
            <a:ext cx="7567295" cy="44704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254635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latin typeface="Calibri"/>
                <a:cs typeface="Calibri"/>
              </a:rPr>
              <a:t>Групповое </a:t>
            </a:r>
            <a:r>
              <a:rPr sz="2700" spc="-10" dirty="0">
                <a:latin typeface="Calibri"/>
                <a:cs typeface="Calibri"/>
              </a:rPr>
              <a:t>выполнение </a:t>
            </a:r>
            <a:r>
              <a:rPr sz="2700" dirty="0">
                <a:latin typeface="Calibri"/>
                <a:cs typeface="Calibri"/>
              </a:rPr>
              <a:t>заданий </a:t>
            </a:r>
            <a:r>
              <a:rPr sz="2700" spc="-40" dirty="0">
                <a:latin typeface="Calibri"/>
                <a:cs typeface="Calibri"/>
              </a:rPr>
              <a:t>когда </a:t>
            </a:r>
            <a:r>
              <a:rPr sz="2700" spc="-10" dirty="0">
                <a:latin typeface="Calibri"/>
                <a:cs typeface="Calibri"/>
              </a:rPr>
              <a:t>нет </a:t>
            </a:r>
            <a:r>
              <a:rPr sz="2700" spc="-5" dirty="0">
                <a:latin typeface="Calibri"/>
                <a:cs typeface="Calibri"/>
              </a:rPr>
              <a:t> разрешения, </a:t>
            </a:r>
            <a:r>
              <a:rPr sz="2700" dirty="0">
                <a:latin typeface="Calibri"/>
                <a:cs typeface="Calibri"/>
              </a:rPr>
              <a:t>на </a:t>
            </a:r>
            <a:r>
              <a:rPr sz="2700" spc="-25" dirty="0">
                <a:latin typeface="Calibri"/>
                <a:cs typeface="Calibri"/>
              </a:rPr>
              <a:t>то </a:t>
            </a:r>
            <a:r>
              <a:rPr sz="2700" dirty="0">
                <a:latin typeface="Calibri"/>
                <a:cs typeface="Calibri"/>
              </a:rPr>
              <a:t>осознанная помощь </a:t>
            </a:r>
            <a:r>
              <a:rPr sz="2700" spc="-5" dirty="0">
                <a:latin typeface="Calibri"/>
                <a:cs typeface="Calibri"/>
              </a:rPr>
              <a:t>другим,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35" dirty="0">
                <a:latin typeface="Calibri"/>
                <a:cs typeface="Calibri"/>
              </a:rPr>
              <a:t>когда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нет</a:t>
            </a:r>
            <a:r>
              <a:rPr sz="2700" spc="-5" dirty="0">
                <a:latin typeface="Calibri"/>
                <a:cs typeface="Calibri"/>
              </a:rPr>
              <a:t> разрешения</a:t>
            </a:r>
            <a:endParaRPr sz="2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Microsoft Sans Serif"/>
              <a:buChar char="•"/>
            </a:pPr>
            <a:endParaRPr sz="3100" dirty="0">
              <a:latin typeface="Calibri"/>
              <a:cs typeface="Calibri"/>
            </a:endParaRPr>
          </a:p>
          <a:p>
            <a:pPr marL="355600" indent="-342900">
              <a:lnSpc>
                <a:spcPts val="308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Необходимо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проводить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различие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между</a:t>
            </a:r>
            <a:endParaRPr sz="2700" dirty="0">
              <a:latin typeface="Calibri"/>
              <a:cs typeface="Calibri"/>
            </a:endParaRPr>
          </a:p>
          <a:p>
            <a:pPr marL="355600" marR="5080">
              <a:lnSpc>
                <a:spcPts val="2920"/>
              </a:lnSpc>
              <a:spcBef>
                <a:spcPts val="204"/>
              </a:spcBef>
            </a:pPr>
            <a:r>
              <a:rPr sz="2700" spc="-10" dirty="0">
                <a:latin typeface="Calibri"/>
                <a:cs typeface="Calibri"/>
              </a:rPr>
              <a:t>сотрудничеством </a:t>
            </a:r>
            <a:r>
              <a:rPr sz="2700" dirty="0">
                <a:latin typeface="Calibri"/>
                <a:cs typeface="Calibri"/>
              </a:rPr>
              <a:t>в </a:t>
            </a:r>
            <a:r>
              <a:rPr sz="2700" spc="-15" dirty="0">
                <a:latin typeface="Calibri"/>
                <a:cs typeface="Calibri"/>
              </a:rPr>
              <a:t>целях </a:t>
            </a:r>
            <a:r>
              <a:rPr sz="2700" spc="-5" dirty="0">
                <a:latin typeface="Calibri"/>
                <a:cs typeface="Calibri"/>
              </a:rPr>
              <a:t>обучения </a:t>
            </a:r>
            <a:r>
              <a:rPr sz="2700" dirty="0">
                <a:latin typeface="Calibri"/>
                <a:cs typeface="Calibri"/>
              </a:rPr>
              <a:t>и совместной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работой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по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любому</a:t>
            </a:r>
            <a:r>
              <a:rPr sz="2700" dirty="0">
                <a:latin typeface="Calibri"/>
                <a:cs typeface="Calibri"/>
              </a:rPr>
              <a:t> заданию,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которое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35" dirty="0">
                <a:latin typeface="Calibri"/>
                <a:cs typeface="Calibri"/>
              </a:rPr>
              <a:t>будет</a:t>
            </a:r>
            <a:endParaRPr sz="2700" dirty="0">
              <a:latin typeface="Calibri"/>
              <a:cs typeface="Calibri"/>
            </a:endParaRPr>
          </a:p>
          <a:p>
            <a:pPr marL="355600">
              <a:lnSpc>
                <a:spcPts val="2870"/>
              </a:lnSpc>
            </a:pPr>
            <a:r>
              <a:rPr sz="2700" spc="-5" dirty="0">
                <a:latin typeface="Calibri"/>
                <a:cs typeface="Calibri"/>
              </a:rPr>
              <a:t>оценено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или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сдано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индивидуально.</a:t>
            </a:r>
            <a:endParaRPr sz="2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 dirty="0">
              <a:latin typeface="Calibri"/>
              <a:cs typeface="Calibri"/>
            </a:endParaRPr>
          </a:p>
          <a:p>
            <a:pPr marL="355600" marR="236220" indent="-342900">
              <a:lnSpc>
                <a:spcPts val="2920"/>
              </a:lnSpc>
              <a:buClr>
                <a:srgbClr val="000000"/>
              </a:buClr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</a:t>
            </a:r>
            <a:r>
              <a:rPr sz="2700" u="heavy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</a:t>
            </a:r>
            <a:r>
              <a:rPr sz="27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</a:t>
            </a:r>
            <a:r>
              <a:rPr sz="27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p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s:/</a:t>
            </a:r>
            <a:r>
              <a:rPr sz="2700" u="heavy" spc="-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/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od</a:t>
            </a:r>
            <a:r>
              <a:rPr sz="27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oc.princ</a:t>
            </a:r>
            <a:r>
              <a:rPr sz="2700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</a:t>
            </a:r>
            <a:r>
              <a:rPr sz="27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</a:t>
            </a:r>
            <a:r>
              <a:rPr sz="27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n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.ed</a:t>
            </a:r>
            <a:r>
              <a:rPr sz="27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u</a:t>
            </a:r>
            <a:r>
              <a:rPr sz="2700" u="heavy" spc="-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/</a:t>
            </a:r>
            <a:r>
              <a:rPr sz="27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</a:t>
            </a:r>
            <a:r>
              <a:rPr sz="2700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u</a:t>
            </a:r>
            <a:r>
              <a:rPr sz="27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</a:t>
            </a:r>
            <a:r>
              <a:rPr sz="27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</a:t>
            </a:r>
            <a:r>
              <a:rPr sz="27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iculum</a:t>
            </a:r>
            <a:r>
              <a:rPr sz="2700" u="heavy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/</a:t>
            </a:r>
            <a:r>
              <a:rPr sz="27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</a:t>
            </a:r>
            <a:r>
              <a:rPr sz="27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</a:t>
            </a:r>
            <a:r>
              <a:rPr sz="27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d</a:t>
            </a:r>
            <a:r>
              <a:rPr sz="27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e</a:t>
            </a:r>
            <a:r>
              <a:rPr sz="27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mi</a:t>
            </a:r>
            <a:r>
              <a:rPr sz="27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c</a:t>
            </a:r>
            <a:r>
              <a:rPr sz="27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- </a:t>
            </a:r>
            <a:r>
              <a:rPr sz="270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7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integrity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224494"/>
            <a:ext cx="67056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0" marR="5080" indent="3937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solidFill>
                  <a:srgbClr val="FF0000"/>
                </a:solidFill>
              </a:rPr>
              <a:t>Академическая </a:t>
            </a:r>
            <a:r>
              <a:rPr spc="-5" dirty="0">
                <a:solidFill>
                  <a:srgbClr val="FF0000"/>
                </a:solidFill>
              </a:rPr>
              <a:t>честность </a:t>
            </a:r>
            <a:r>
              <a:rPr spc="-890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это </a:t>
            </a:r>
            <a:r>
              <a:rPr spc="-20" dirty="0">
                <a:solidFill>
                  <a:srgbClr val="FF0000"/>
                </a:solidFill>
              </a:rPr>
              <a:t>проблема</a:t>
            </a:r>
            <a:r>
              <a:rPr spc="-3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сообщества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2767" y="1613916"/>
            <a:ext cx="5870448" cy="4402836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162938"/>
            <a:ext cx="66294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0" marR="5080" indent="3937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solidFill>
                  <a:srgbClr val="FF0000"/>
                </a:solidFill>
              </a:rPr>
              <a:t>Академическая </a:t>
            </a:r>
            <a:r>
              <a:rPr spc="-5" dirty="0">
                <a:solidFill>
                  <a:srgbClr val="FF0000"/>
                </a:solidFill>
              </a:rPr>
              <a:t>честность </a:t>
            </a:r>
            <a:r>
              <a:rPr spc="-890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это </a:t>
            </a:r>
            <a:r>
              <a:rPr spc="-20" dirty="0">
                <a:solidFill>
                  <a:srgbClr val="FF0000"/>
                </a:solidFill>
              </a:rPr>
              <a:t>проблема</a:t>
            </a:r>
            <a:r>
              <a:rPr spc="-3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сообщества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7861" y="1981200"/>
            <a:ext cx="7766050" cy="421005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3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600" spc="-10" dirty="0">
                <a:latin typeface="Calibri"/>
                <a:cs typeface="Calibri"/>
              </a:rPr>
              <a:t>Академическая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честность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-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ответственность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каждого</a:t>
            </a:r>
            <a:endParaRPr sz="2600" dirty="0">
              <a:latin typeface="Calibri"/>
              <a:cs typeface="Calibri"/>
            </a:endParaRPr>
          </a:p>
          <a:p>
            <a:pPr marL="756285" marR="249554" indent="-287020">
              <a:lnSpc>
                <a:spcPct val="100000"/>
              </a:lnSpc>
              <a:spcBef>
                <a:spcPts val="585"/>
              </a:spcBef>
            </a:pPr>
            <a:r>
              <a:rPr sz="2400" spc="630" dirty="0">
                <a:latin typeface="Microsoft Sans Serif"/>
                <a:cs typeface="Microsoft Sans Serif"/>
              </a:rPr>
              <a:t>–</a:t>
            </a:r>
            <a:r>
              <a:rPr sz="2400" spc="26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Calibri"/>
                <a:cs typeface="Calibri"/>
              </a:rPr>
              <a:t>Работать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вместе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как </a:t>
            </a:r>
            <a:r>
              <a:rPr sz="2400" spc="-5" dirty="0">
                <a:latin typeface="Calibri"/>
                <a:cs typeface="Calibri"/>
              </a:rPr>
              <a:t>сообщество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желательно,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чтобы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каждый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был </a:t>
            </a:r>
            <a:r>
              <a:rPr sz="2400" spc="-20" dirty="0">
                <a:latin typeface="Calibri"/>
                <a:cs typeface="Calibri"/>
              </a:rPr>
              <a:t>подотчетен,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поддерживал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высокие</a:t>
            </a:r>
            <a:endParaRPr sz="2400" dirty="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стандарты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-5" dirty="0">
                <a:latin typeface="Calibri"/>
                <a:cs typeface="Calibri"/>
              </a:rPr>
              <a:t>сохранял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ценность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получаемой </a:t>
            </a:r>
            <a:r>
              <a:rPr sz="2400" spc="-5" dirty="0">
                <a:latin typeface="Calibri"/>
                <a:cs typeface="Calibri"/>
              </a:rPr>
              <a:t>степени.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1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600" spc="-10" dirty="0">
                <a:latin typeface="Calibri"/>
                <a:cs typeface="Calibri"/>
              </a:rPr>
              <a:t>Человек,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который</a:t>
            </a:r>
            <a:r>
              <a:rPr sz="2600" spc="-5" dirty="0">
                <a:latin typeface="Calibri"/>
                <a:cs typeface="Calibri"/>
              </a:rPr>
              <a:t> помогает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другим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нарушать</a:t>
            </a:r>
            <a:endParaRPr sz="2600" dirty="0">
              <a:latin typeface="Calibri"/>
              <a:cs typeface="Calibri"/>
            </a:endParaRPr>
          </a:p>
          <a:p>
            <a:pPr marL="355600" marR="71755">
              <a:lnSpc>
                <a:spcPct val="100000"/>
              </a:lnSpc>
            </a:pPr>
            <a:r>
              <a:rPr sz="2600" spc="-15" dirty="0">
                <a:latin typeface="Calibri"/>
                <a:cs typeface="Calibri"/>
              </a:rPr>
              <a:t>политику, </a:t>
            </a:r>
            <a:r>
              <a:rPr sz="2600" spc="-10" dirty="0">
                <a:latin typeface="Calibri"/>
                <a:cs typeface="Calibri"/>
              </a:rPr>
              <a:t>также </a:t>
            </a:r>
            <a:r>
              <a:rPr sz="2600" spc="-5" dirty="0">
                <a:latin typeface="Calibri"/>
                <a:cs typeface="Calibri"/>
              </a:rPr>
              <a:t>виновен </a:t>
            </a:r>
            <a:r>
              <a:rPr sz="2600" dirty="0">
                <a:latin typeface="Calibri"/>
                <a:cs typeface="Calibri"/>
              </a:rPr>
              <a:t>и </a:t>
            </a:r>
            <a:r>
              <a:rPr sz="2600" spc="-15" dirty="0">
                <a:latin typeface="Calibri"/>
                <a:cs typeface="Calibri"/>
              </a:rPr>
              <a:t>может </a:t>
            </a:r>
            <a:r>
              <a:rPr sz="2600" dirty="0">
                <a:latin typeface="Calibri"/>
                <a:cs typeface="Calibri"/>
              </a:rPr>
              <a:t>быть </a:t>
            </a:r>
            <a:r>
              <a:rPr sz="2600" spc="-5" dirty="0">
                <a:latin typeface="Calibri"/>
                <a:cs typeface="Calibri"/>
              </a:rPr>
              <a:t>привлечен </a:t>
            </a:r>
            <a:r>
              <a:rPr sz="2600" dirty="0">
                <a:latin typeface="Calibri"/>
                <a:cs typeface="Calibri"/>
              </a:rPr>
              <a:t>к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ответственности.</a:t>
            </a:r>
            <a:endParaRPr sz="2600" dirty="0">
              <a:latin typeface="Calibri"/>
              <a:cs typeface="Calibri"/>
            </a:endParaRPr>
          </a:p>
          <a:p>
            <a:pPr marL="355600" marR="114300" indent="-342900">
              <a:lnSpc>
                <a:spcPct val="100000"/>
              </a:lnSpc>
              <a:spcBef>
                <a:spcPts val="63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600" spc="-15" dirty="0">
                <a:latin typeface="Calibri"/>
                <a:cs typeface="Calibri"/>
              </a:rPr>
              <a:t>Если </a:t>
            </a:r>
            <a:r>
              <a:rPr sz="2600" spc="-10" dirty="0">
                <a:latin typeface="Calibri"/>
                <a:cs typeface="Calibri"/>
              </a:rPr>
              <a:t>какой-либо </a:t>
            </a:r>
            <a:r>
              <a:rPr sz="2600" spc="-20" dirty="0">
                <a:latin typeface="Calibri"/>
                <a:cs typeface="Calibri"/>
              </a:rPr>
              <a:t>студент </a:t>
            </a:r>
            <a:r>
              <a:rPr sz="2600" dirty="0">
                <a:latin typeface="Calibri"/>
                <a:cs typeface="Calibri"/>
              </a:rPr>
              <a:t>не сообщает </a:t>
            </a:r>
            <a:r>
              <a:rPr sz="2600" spc="-5" dirty="0">
                <a:latin typeface="Calibri"/>
                <a:cs typeface="Calibri"/>
              </a:rPr>
              <a:t>об </a:t>
            </a:r>
            <a:r>
              <a:rPr sz="2600" dirty="0">
                <a:latin typeface="Calibri"/>
                <a:cs typeface="Calibri"/>
              </a:rPr>
              <a:t>известном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нарушении,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он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может </a:t>
            </a:r>
            <a:r>
              <a:rPr sz="2600" dirty="0">
                <a:latin typeface="Calibri"/>
                <a:cs typeface="Calibri"/>
              </a:rPr>
              <a:t>быть привлечен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к</a:t>
            </a:r>
          </a:p>
          <a:p>
            <a:pPr marL="355600">
              <a:lnSpc>
                <a:spcPct val="100000"/>
              </a:lnSpc>
            </a:pPr>
            <a:r>
              <a:rPr sz="2600" spc="-5" dirty="0">
                <a:latin typeface="Calibri"/>
                <a:cs typeface="Calibri"/>
              </a:rPr>
              <a:t>ответственности.</a:t>
            </a:r>
            <a:endParaRPr sz="26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2209800"/>
            <a:ext cx="563880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4390" marR="5080" indent="-79883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0000"/>
                </a:solidFill>
              </a:rPr>
              <a:t>Порядок </a:t>
            </a:r>
            <a:r>
              <a:rPr spc="-5" dirty="0">
                <a:solidFill>
                  <a:srgbClr val="FF0000"/>
                </a:solidFill>
              </a:rPr>
              <a:t>применения </a:t>
            </a:r>
            <a:r>
              <a:rPr spc="-10" dirty="0">
                <a:solidFill>
                  <a:srgbClr val="FF0000"/>
                </a:solidFill>
              </a:rPr>
              <a:t>мер </a:t>
            </a:r>
            <a:r>
              <a:rPr spc="-89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нарушения</a:t>
            </a:r>
            <a:r>
              <a:rPr spc="-4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правил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199" y="126356"/>
            <a:ext cx="4636643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>
                <a:solidFill>
                  <a:srgbClr val="FF0000"/>
                </a:solidFill>
              </a:rPr>
              <a:t>Политика</a:t>
            </a:r>
            <a:r>
              <a:rPr sz="4400" spc="-50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университета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25335"/>
            <a:ext cx="7938134" cy="4242956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55600" marR="5080" indent="-342900">
              <a:lnSpc>
                <a:spcPts val="2500"/>
              </a:lnSpc>
              <a:spcBef>
                <a:spcPts val="70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libri"/>
                <a:cs typeface="Calibri"/>
              </a:rPr>
              <a:t>Различные </a:t>
            </a:r>
            <a:r>
              <a:rPr sz="2600" dirty="0">
                <a:latin typeface="Calibri"/>
                <a:cs typeface="Calibri"/>
              </a:rPr>
              <a:t>названия </a:t>
            </a:r>
            <a:r>
              <a:rPr sz="2600" spc="-5" dirty="0">
                <a:latin typeface="Calibri"/>
                <a:cs typeface="Calibri"/>
              </a:rPr>
              <a:t>для </a:t>
            </a:r>
            <a:r>
              <a:rPr sz="2600" spc="-10" dirty="0">
                <a:latin typeface="Calibri"/>
                <a:cs typeface="Calibri"/>
              </a:rPr>
              <a:t>политики: </a:t>
            </a:r>
            <a:r>
              <a:rPr sz="2600" spc="-25" dirty="0">
                <a:latin typeface="Calibri"/>
                <a:cs typeface="Calibri"/>
              </a:rPr>
              <a:t>"кодекс </a:t>
            </a:r>
            <a:r>
              <a:rPr sz="2600" dirty="0">
                <a:latin typeface="Calibri"/>
                <a:cs typeface="Calibri"/>
              </a:rPr>
              <a:t>чести или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система", </a:t>
            </a:r>
            <a:r>
              <a:rPr sz="2600" spc="-25" dirty="0">
                <a:latin typeface="Calibri"/>
                <a:cs typeface="Calibri"/>
              </a:rPr>
              <a:t>”кодекс </a:t>
            </a:r>
            <a:r>
              <a:rPr sz="2600" spc="-10" dirty="0">
                <a:latin typeface="Calibri"/>
                <a:cs typeface="Calibri"/>
              </a:rPr>
              <a:t>поведения </a:t>
            </a:r>
            <a:r>
              <a:rPr sz="2600" spc="-5" dirty="0">
                <a:latin typeface="Calibri"/>
                <a:cs typeface="Calibri"/>
              </a:rPr>
              <a:t>“или” </a:t>
            </a:r>
            <a:r>
              <a:rPr sz="2600" spc="-15" dirty="0">
                <a:latin typeface="Calibri"/>
                <a:cs typeface="Calibri"/>
              </a:rPr>
              <a:t>политика </a:t>
            </a:r>
            <a:r>
              <a:rPr sz="2600" spc="-10" dirty="0">
                <a:latin typeface="Calibri"/>
                <a:cs typeface="Calibri"/>
              </a:rPr>
              <a:t> академической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честности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"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и </a:t>
            </a:r>
            <a:r>
              <a:rPr sz="2600" spc="-5" dirty="0">
                <a:latin typeface="Calibri"/>
                <a:cs typeface="Calibri"/>
              </a:rPr>
              <a:t>так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далее.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2550" dirty="0">
              <a:latin typeface="Calibri"/>
              <a:cs typeface="Calibri"/>
            </a:endParaRPr>
          </a:p>
          <a:p>
            <a:pPr marL="355600" indent="-342900">
              <a:lnSpc>
                <a:spcPts val="281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libri"/>
                <a:cs typeface="Calibri"/>
              </a:rPr>
              <a:t>Конкретные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нормативные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акты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(например,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виды</a:t>
            </a:r>
          </a:p>
          <a:p>
            <a:pPr marL="355600" marR="33020">
              <a:lnSpc>
                <a:spcPts val="2500"/>
              </a:lnSpc>
              <a:spcBef>
                <a:spcPts val="285"/>
              </a:spcBef>
            </a:pPr>
            <a:r>
              <a:rPr sz="2600" dirty="0">
                <a:latin typeface="Calibri"/>
                <a:cs typeface="Calibri"/>
              </a:rPr>
              <a:t>нарушений, </a:t>
            </a:r>
            <a:r>
              <a:rPr sz="2600" spc="-5" dirty="0">
                <a:latin typeface="Calibri"/>
                <a:cs typeface="Calibri"/>
              </a:rPr>
              <a:t>порядок </a:t>
            </a:r>
            <a:r>
              <a:rPr sz="2600" dirty="0">
                <a:latin typeface="Calibri"/>
                <a:cs typeface="Calibri"/>
              </a:rPr>
              <a:t>сообщения о нарушениях и </a:t>
            </a:r>
            <a:r>
              <a:rPr sz="2600" spc="-25" dirty="0">
                <a:latin typeface="Calibri"/>
                <a:cs typeface="Calibri"/>
              </a:rPr>
              <a:t>т.д.) </a:t>
            </a:r>
            <a:r>
              <a:rPr sz="2600" spc="-58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имеют тенденцию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отличаться,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но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есть </a:t>
            </a:r>
            <a:r>
              <a:rPr sz="2600" spc="-5" dirty="0">
                <a:latin typeface="Calibri"/>
                <a:cs typeface="Calibri"/>
              </a:rPr>
              <a:t>много </a:t>
            </a:r>
            <a:r>
              <a:rPr sz="2600" dirty="0">
                <a:latin typeface="Calibri"/>
                <a:cs typeface="Calibri"/>
              </a:rPr>
              <a:t>общих</a:t>
            </a:r>
          </a:p>
          <a:p>
            <a:pPr marL="355600">
              <a:lnSpc>
                <a:spcPts val="2510"/>
              </a:lnSpc>
            </a:pPr>
            <a:r>
              <a:rPr sz="2600" dirty="0">
                <a:latin typeface="Calibri"/>
                <a:cs typeface="Calibri"/>
              </a:rPr>
              <a:t>черт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между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школами.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050" dirty="0">
              <a:latin typeface="Calibri"/>
              <a:cs typeface="Calibri"/>
            </a:endParaRPr>
          </a:p>
          <a:p>
            <a:pPr marL="355600" marR="803910" indent="-342900">
              <a:lnSpc>
                <a:spcPts val="25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libri"/>
                <a:cs typeface="Calibri"/>
              </a:rPr>
              <a:t>Последствия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(например,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виды санкций,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тяжесть </a:t>
            </a:r>
            <a:r>
              <a:rPr sz="2600" spc="-5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санкций и </a:t>
            </a:r>
            <a:r>
              <a:rPr sz="2600" spc="-55" dirty="0">
                <a:latin typeface="Calibri"/>
                <a:cs typeface="Calibri"/>
              </a:rPr>
              <a:t>т. </a:t>
            </a:r>
            <a:r>
              <a:rPr sz="2600" spc="-5" dirty="0">
                <a:latin typeface="Calibri"/>
                <a:cs typeface="Calibri"/>
              </a:rPr>
              <a:t>д.) </a:t>
            </a:r>
            <a:r>
              <a:rPr sz="2600" dirty="0">
                <a:latin typeface="Calibri"/>
                <a:cs typeface="Calibri"/>
              </a:rPr>
              <a:t>за нарушение </a:t>
            </a:r>
            <a:r>
              <a:rPr sz="2600" spc="-10" dirty="0">
                <a:latin typeface="Calibri"/>
                <a:cs typeface="Calibri"/>
              </a:rPr>
              <a:t>политики </a:t>
            </a:r>
            <a:r>
              <a:rPr sz="2600" spc="-5" dirty="0">
                <a:latin typeface="Calibri"/>
                <a:cs typeface="Calibri"/>
              </a:rPr>
              <a:t>также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отличаются</a:t>
            </a:r>
            <a:r>
              <a:rPr sz="2600" dirty="0">
                <a:latin typeface="Calibri"/>
                <a:cs typeface="Calibri"/>
              </a:rPr>
              <a:t> в </a:t>
            </a:r>
            <a:r>
              <a:rPr sz="2600" spc="-5" dirty="0" err="1">
                <a:latin typeface="Calibri"/>
                <a:cs typeface="Calibri"/>
              </a:rPr>
              <a:t>разных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 err="1" smtClean="0">
                <a:latin typeface="Calibri"/>
                <a:cs typeface="Calibri"/>
              </a:rPr>
              <a:t>университетах</a:t>
            </a:r>
            <a:endParaRPr sz="26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62938"/>
            <a:ext cx="82296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5570" marR="108585" algn="ctr">
              <a:lnSpc>
                <a:spcPct val="100000"/>
              </a:lnSpc>
              <a:spcBef>
                <a:spcPts val="95"/>
              </a:spcBef>
            </a:pPr>
            <a:r>
              <a:rPr spc="-25" dirty="0">
                <a:solidFill>
                  <a:srgbClr val="FF0000"/>
                </a:solidFill>
              </a:rPr>
              <a:t>Политика</a:t>
            </a:r>
          </a:p>
          <a:p>
            <a:pPr marL="115570" algn="ctr">
              <a:lnSpc>
                <a:spcPct val="100000"/>
              </a:lnSpc>
            </a:pPr>
            <a:r>
              <a:rPr spc="-5" dirty="0">
                <a:solidFill>
                  <a:srgbClr val="FF0000"/>
                </a:solidFill>
              </a:rPr>
              <a:t>университета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9200" y="2133600"/>
            <a:ext cx="4101465" cy="331787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3600" spc="65" dirty="0">
                <a:latin typeface="Microsoft Sans Serif"/>
                <a:cs typeface="Microsoft Sans Serif"/>
              </a:rPr>
              <a:t>–</a:t>
            </a:r>
            <a:r>
              <a:rPr sz="3600" spc="65" dirty="0">
                <a:latin typeface="Calibri"/>
                <a:cs typeface="Calibri"/>
              </a:rPr>
              <a:t>Предупреждение</a:t>
            </a:r>
            <a:endParaRPr sz="3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600" spc="110" dirty="0">
                <a:latin typeface="Microsoft Sans Serif"/>
                <a:cs typeface="Microsoft Sans Serif"/>
              </a:rPr>
              <a:t>–</a:t>
            </a:r>
            <a:r>
              <a:rPr sz="3600" spc="110" dirty="0">
                <a:latin typeface="Calibri"/>
                <a:cs typeface="Calibri"/>
              </a:rPr>
              <a:t>Понижение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оценки</a:t>
            </a:r>
            <a:endParaRPr sz="3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600" spc="114" dirty="0">
                <a:latin typeface="Microsoft Sans Serif"/>
                <a:cs typeface="Microsoft Sans Serif"/>
              </a:rPr>
              <a:t>–</a:t>
            </a:r>
            <a:r>
              <a:rPr sz="3600" spc="114" dirty="0">
                <a:latin typeface="Calibri"/>
                <a:cs typeface="Calibri"/>
              </a:rPr>
              <a:t>Провалить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задание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600" spc="120" dirty="0">
                <a:latin typeface="Microsoft Sans Serif"/>
                <a:cs typeface="Microsoft Sans Serif"/>
              </a:rPr>
              <a:t>–</a:t>
            </a:r>
            <a:r>
              <a:rPr sz="3600" spc="120" dirty="0">
                <a:latin typeface="Calibri"/>
                <a:cs typeface="Calibri"/>
              </a:rPr>
              <a:t>Провалить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курс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600" spc="100" dirty="0">
                <a:latin typeface="Microsoft Sans Serif"/>
                <a:cs typeface="Microsoft Sans Serif"/>
              </a:rPr>
              <a:t>–</a:t>
            </a:r>
            <a:r>
              <a:rPr sz="3600" spc="100" dirty="0">
                <a:latin typeface="Calibri"/>
                <a:cs typeface="Calibri"/>
              </a:rPr>
              <a:t>Отчисление</a:t>
            </a:r>
            <a:endParaRPr sz="36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53412"/>
            <a:ext cx="8229600" cy="1185453"/>
          </a:xfrm>
          <a:prstGeom prst="rect">
            <a:avLst/>
          </a:prstGeom>
        </p:spPr>
        <p:txBody>
          <a:bodyPr vert="horz" wrap="square" lIns="0" tIns="76708" rIns="0" bIns="0" rtlCol="0">
            <a:spAutoFit/>
          </a:bodyPr>
          <a:lstStyle/>
          <a:p>
            <a:pPr marL="214629" marR="5080" indent="167640">
              <a:lnSpc>
                <a:spcPct val="100000"/>
              </a:lnSpc>
              <a:spcBef>
                <a:spcPts val="100"/>
              </a:spcBef>
            </a:pPr>
            <a:r>
              <a:rPr sz="3600" spc="-20" dirty="0">
                <a:solidFill>
                  <a:srgbClr val="FF0000"/>
                </a:solidFill>
              </a:rPr>
              <a:t>Академическая</a:t>
            </a:r>
            <a:r>
              <a:rPr sz="3600" spc="5" dirty="0">
                <a:solidFill>
                  <a:srgbClr val="FF0000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честность</a:t>
            </a:r>
            <a:r>
              <a:rPr sz="3600" dirty="0">
                <a:solidFill>
                  <a:srgbClr val="FF0000"/>
                </a:solidFill>
              </a:rPr>
              <a:t> </a:t>
            </a:r>
            <a:r>
              <a:rPr sz="3600" spc="5" dirty="0">
                <a:solidFill>
                  <a:srgbClr val="FF0000"/>
                </a:solidFill>
              </a:rPr>
              <a:t> </a:t>
            </a:r>
            <a:r>
              <a:rPr lang="ru-RU" sz="3600" spc="5" dirty="0" smtClean="0">
                <a:solidFill>
                  <a:srgbClr val="FF0000"/>
                </a:solidFill>
              </a:rPr>
              <a:t/>
            </a:r>
            <a:br>
              <a:rPr lang="ru-RU" sz="3600" spc="5" dirty="0" smtClean="0">
                <a:solidFill>
                  <a:srgbClr val="FF0000"/>
                </a:solidFill>
              </a:rPr>
            </a:br>
            <a:r>
              <a:rPr sz="3600" spc="-5" dirty="0" smtClean="0">
                <a:solidFill>
                  <a:srgbClr val="FF0000"/>
                </a:solidFill>
              </a:rPr>
              <a:t>Academic</a:t>
            </a:r>
            <a:r>
              <a:rPr sz="3600" spc="-35" dirty="0" smtClean="0">
                <a:solidFill>
                  <a:srgbClr val="FF0000"/>
                </a:solidFill>
              </a:rPr>
              <a:t> </a:t>
            </a:r>
            <a:r>
              <a:rPr sz="3600" spc="-10" dirty="0">
                <a:solidFill>
                  <a:srgbClr val="FF0000"/>
                </a:solidFill>
              </a:rPr>
              <a:t>integrity</a:t>
            </a:r>
            <a:r>
              <a:rPr sz="3600" spc="-65" dirty="0">
                <a:solidFill>
                  <a:srgbClr val="FF0000"/>
                </a:solidFill>
              </a:rPr>
              <a:t> </a:t>
            </a:r>
            <a:r>
              <a:rPr sz="3600" spc="-10" dirty="0">
                <a:solidFill>
                  <a:srgbClr val="FF0000"/>
                </a:solidFill>
              </a:rPr>
              <a:t>(honesty)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754" y="2667000"/>
            <a:ext cx="3656329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Обязательство</a:t>
            </a:r>
            <a:r>
              <a:rPr sz="2800" spc="6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не </a:t>
            </a:r>
            <a:r>
              <a:rPr sz="280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Microsoft Sans Serif"/>
                <a:cs typeface="Microsoft Sans Serif"/>
              </a:rPr>
              <a:t>участвовать</a:t>
            </a:r>
            <a:r>
              <a:rPr sz="280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в</a:t>
            </a:r>
            <a:r>
              <a:rPr sz="2800" spc="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40" dirty="0">
                <a:solidFill>
                  <a:srgbClr val="006FC0"/>
                </a:solidFill>
                <a:latin typeface="Microsoft Sans Serif"/>
                <a:cs typeface="Microsoft Sans Serif"/>
              </a:rPr>
              <a:t>актах </a:t>
            </a:r>
            <a:r>
              <a:rPr sz="2800" spc="-7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фальсификации,</a:t>
            </a:r>
            <a:endParaRPr sz="2800" dirty="0">
              <a:latin typeface="Microsoft Sans Serif"/>
              <a:cs typeface="Microsoft Sans Serif"/>
            </a:endParaRPr>
          </a:p>
          <a:p>
            <a:pPr marL="355600" marR="237490">
              <a:lnSpc>
                <a:spcPct val="100000"/>
              </a:lnSpc>
              <a:spcBef>
                <a:spcPts val="5"/>
              </a:spcBef>
            </a:pPr>
            <a:r>
              <a:rPr sz="280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искажения </a:t>
            </a:r>
            <a:r>
              <a:rPr sz="2800" spc="-35" dirty="0">
                <a:solidFill>
                  <a:srgbClr val="006FC0"/>
                </a:solidFill>
                <a:latin typeface="Microsoft Sans Serif"/>
                <a:cs typeface="Microsoft Sans Serif"/>
              </a:rPr>
              <a:t>фактов </a:t>
            </a:r>
            <a:r>
              <a:rPr sz="2800" spc="-73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5" dirty="0">
                <a:solidFill>
                  <a:srgbClr val="006FC0"/>
                </a:solidFill>
                <a:latin typeface="Microsoft Sans Serif"/>
                <a:cs typeface="Microsoft Sans Serif"/>
              </a:rPr>
              <a:t>или</a:t>
            </a:r>
            <a:r>
              <a:rPr sz="2800" spc="2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обмана</a:t>
            </a:r>
            <a:r>
              <a:rPr sz="2800" spc="4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и</a:t>
            </a:r>
            <a:r>
              <a:rPr sz="2800" spc="2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не </a:t>
            </a:r>
            <a:r>
              <a:rPr sz="2800" spc="-10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Microsoft Sans Serif"/>
                <a:cs typeface="Microsoft Sans Serif"/>
              </a:rPr>
              <a:t>мириться</a:t>
            </a:r>
            <a:r>
              <a:rPr sz="2800" spc="3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Microsoft Sans Serif"/>
                <a:cs typeface="Microsoft Sans Serif"/>
              </a:rPr>
              <a:t>с</a:t>
            </a:r>
            <a:r>
              <a:rPr sz="2800" spc="15" dirty="0">
                <a:solidFill>
                  <a:srgbClr val="006FC0"/>
                </a:solidFill>
                <a:latin typeface="Microsoft Sans Serif"/>
                <a:cs typeface="Microsoft Sans Serif"/>
              </a:rPr>
              <a:t> </a:t>
            </a:r>
            <a:r>
              <a:rPr sz="2800" spc="-30" dirty="0">
                <a:solidFill>
                  <a:srgbClr val="006FC0"/>
                </a:solidFill>
                <a:latin typeface="Microsoft Sans Serif"/>
                <a:cs typeface="Microsoft Sans Serif"/>
              </a:rPr>
              <a:t>ними</a:t>
            </a:r>
            <a:endParaRPr sz="2800" dirty="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6400" y="1915667"/>
            <a:ext cx="3163061" cy="42725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51834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1097" y="428371"/>
            <a:ext cx="2239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FF0000"/>
                </a:solidFill>
              </a:rPr>
              <a:t>Санкции</a:t>
            </a:r>
            <a:endParaRPr sz="48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598" y="2057400"/>
            <a:ext cx="8056245" cy="3975447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246379" indent="-342900">
              <a:lnSpc>
                <a:spcPts val="2690"/>
              </a:lnSpc>
              <a:spcBef>
                <a:spcPts val="74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Варьируются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 err="1">
                <a:latin typeface="Calibri"/>
                <a:cs typeface="Calibri"/>
              </a:rPr>
              <a:t>от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lang="ru-RU" sz="2800" spc="-25" dirty="0" smtClean="0">
                <a:latin typeface="Calibri"/>
                <a:cs typeface="Calibri"/>
              </a:rPr>
              <a:t>университета </a:t>
            </a:r>
            <a:r>
              <a:rPr sz="2800" spc="-5" dirty="0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к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lang="ru-RU" sz="2800" spc="-20" dirty="0" smtClean="0">
                <a:latin typeface="Calibri"/>
                <a:cs typeface="Calibri"/>
              </a:rPr>
              <a:t>университету </a:t>
            </a:r>
            <a:r>
              <a:rPr sz="2800" spc="-5" dirty="0" smtClean="0">
                <a:latin typeface="Calibri"/>
                <a:cs typeface="Calibri"/>
              </a:rPr>
              <a:t>и</a:t>
            </a:r>
            <a:r>
              <a:rPr sz="2800" spc="-5" dirty="0">
                <a:latin typeface="Calibri"/>
                <a:cs typeface="Calibri"/>
              </a:rPr>
              <a:t>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конечно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же,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от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нарушений.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Вот </a:t>
            </a:r>
            <a:r>
              <a:rPr sz="2800" spc="-15" dirty="0">
                <a:latin typeface="Calibri"/>
                <a:cs typeface="Calibri"/>
              </a:rPr>
              <a:t>некоторые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из возможных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вариантов:</a:t>
            </a:r>
            <a:endParaRPr sz="2800" dirty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Провалить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задание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или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тест</a:t>
            </a:r>
            <a:endParaRPr sz="2600" dirty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Полное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отстранение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от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курса</a:t>
            </a:r>
          </a:p>
          <a:p>
            <a:pPr marL="756285" lvl="1" indent="-287020">
              <a:lnSpc>
                <a:spcPct val="100000"/>
              </a:lnSpc>
              <a:buFont typeface="Microsoft Sans Serif"/>
              <a:buChar char="–"/>
              <a:tabLst>
                <a:tab pos="756920" algn="l"/>
              </a:tabLst>
            </a:pPr>
            <a:r>
              <a:rPr sz="2600" dirty="0" err="1" smtClean="0">
                <a:latin typeface="Calibri"/>
                <a:cs typeface="Calibri"/>
              </a:rPr>
              <a:t>За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серьезные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или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повторные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нарушения,</a:t>
            </a:r>
            <a:endParaRPr sz="2600" dirty="0">
              <a:latin typeface="Calibri"/>
              <a:cs typeface="Calibri"/>
            </a:endParaRPr>
          </a:p>
          <a:p>
            <a:pPr marL="1155700" marR="5080" lvl="2" indent="-228600">
              <a:lnSpc>
                <a:spcPts val="2110"/>
              </a:lnSpc>
              <a:spcBef>
                <a:spcPts val="530"/>
              </a:spcBef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sz="2200" spc="-10" dirty="0">
                <a:latin typeface="Calibri"/>
                <a:cs typeface="Calibri"/>
              </a:rPr>
              <a:t>Наложение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санкций </a:t>
            </a:r>
            <a:r>
              <a:rPr sz="2200" spc="-15" dirty="0">
                <a:latin typeface="Calibri"/>
                <a:cs typeface="Calibri"/>
              </a:rPr>
              <a:t>испытательного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срока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(любые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новые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нарушения </a:t>
            </a:r>
            <a:r>
              <a:rPr sz="2200" spc="-15" dirty="0">
                <a:latin typeface="Calibri"/>
                <a:cs typeface="Calibri"/>
              </a:rPr>
              <a:t>приведут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к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более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серьезным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санкциям)</a:t>
            </a:r>
            <a:endParaRPr sz="2200" dirty="0">
              <a:latin typeface="Calibri"/>
              <a:cs typeface="Calibri"/>
            </a:endParaRPr>
          </a:p>
          <a:p>
            <a:pPr marL="1155700" lvl="2" indent="-229235">
              <a:lnSpc>
                <a:spcPts val="2375"/>
              </a:lnSpc>
              <a:spcBef>
                <a:spcPts val="20"/>
              </a:spcBef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sz="2200" spc="-10" dirty="0">
                <a:latin typeface="Calibri"/>
                <a:cs typeface="Calibri"/>
              </a:rPr>
              <a:t>отстранение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(придется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семестр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более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посещать</a:t>
            </a:r>
            <a:endParaRPr sz="2200" dirty="0">
              <a:latin typeface="Calibri"/>
              <a:cs typeface="Calibri"/>
            </a:endParaRPr>
          </a:p>
          <a:p>
            <a:pPr marL="1155700">
              <a:lnSpc>
                <a:spcPts val="2375"/>
              </a:lnSpc>
            </a:pPr>
            <a:r>
              <a:rPr sz="2200" spc="-5" dirty="0">
                <a:latin typeface="Calibri"/>
                <a:cs typeface="Calibri"/>
              </a:rPr>
              <a:t>занятия)</a:t>
            </a:r>
            <a:endParaRPr sz="2200" dirty="0">
              <a:latin typeface="Calibri"/>
              <a:cs typeface="Calibri"/>
            </a:endParaRPr>
          </a:p>
          <a:p>
            <a:pPr marL="1155700" lvl="2" indent="-229235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sz="2200" spc="-5" dirty="0">
                <a:latin typeface="Calibri"/>
                <a:cs typeface="Calibri"/>
              </a:rPr>
              <a:t>или исключение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могут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вернуться)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7421" y="461899"/>
            <a:ext cx="1630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0000"/>
                </a:solidFill>
              </a:rPr>
              <a:t>NUGSE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9343" y="2209800"/>
            <a:ext cx="7731125" cy="32880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597025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00B050"/>
                </a:solidFill>
                <a:latin typeface="Calibri"/>
                <a:cs typeface="Calibri"/>
              </a:rPr>
              <a:t>Категории </a:t>
            </a:r>
            <a:r>
              <a:rPr sz="2800" spc="-5" dirty="0">
                <a:solidFill>
                  <a:srgbClr val="00B050"/>
                </a:solidFill>
                <a:latin typeface="Calibri"/>
                <a:cs typeface="Calibri"/>
              </a:rPr>
              <a:t>нарушений </a:t>
            </a:r>
            <a:r>
              <a:rPr sz="2800" spc="-10" dirty="0">
                <a:solidFill>
                  <a:srgbClr val="00B050"/>
                </a:solidFill>
                <a:latin typeface="Calibri"/>
                <a:cs typeface="Calibri"/>
              </a:rPr>
              <a:t>академической </a:t>
            </a:r>
            <a:r>
              <a:rPr sz="2800" spc="-62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50"/>
                </a:solidFill>
                <a:latin typeface="Calibri"/>
                <a:cs typeface="Calibri"/>
              </a:rPr>
              <a:t>дисциплины:</a:t>
            </a:r>
            <a:r>
              <a:rPr sz="28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800" spc="10" dirty="0">
                <a:solidFill>
                  <a:srgbClr val="00B050"/>
                </a:solidFill>
                <a:latin typeface="Calibri"/>
                <a:cs typeface="Calibri"/>
              </a:rPr>
              <a:t>A,</a:t>
            </a:r>
            <a:r>
              <a:rPr sz="28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50"/>
                </a:solidFill>
                <a:latin typeface="Calibri"/>
                <a:cs typeface="Calibri"/>
              </a:rPr>
              <a:t>B</a:t>
            </a:r>
            <a:r>
              <a:rPr sz="2800" spc="1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50"/>
                </a:solidFill>
                <a:latin typeface="Calibri"/>
                <a:cs typeface="Calibri"/>
              </a:rPr>
              <a:t>и</a:t>
            </a:r>
            <a:r>
              <a:rPr sz="28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50"/>
                </a:solidFill>
                <a:latin typeface="Calibri"/>
                <a:cs typeface="Calibri"/>
              </a:rPr>
              <a:t>C</a:t>
            </a:r>
            <a:endParaRPr sz="2800" dirty="0">
              <a:solidFill>
                <a:srgbClr val="00B050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00B050"/>
                </a:solidFill>
                <a:latin typeface="Calibri"/>
                <a:cs typeface="Calibri"/>
              </a:rPr>
              <a:t>Категория</a:t>
            </a:r>
            <a:r>
              <a:rPr sz="2800" spc="-3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50"/>
                </a:solidFill>
                <a:latin typeface="Calibri"/>
                <a:cs typeface="Calibri"/>
              </a:rPr>
              <a:t>A</a:t>
            </a:r>
            <a:endParaRPr sz="2800" dirty="0">
              <a:solidFill>
                <a:srgbClr val="00B050"/>
              </a:solidFill>
              <a:latin typeface="Calibri"/>
              <a:cs typeface="Calibri"/>
            </a:endParaRPr>
          </a:p>
          <a:p>
            <a:pPr marL="756285" marR="116839" indent="-287020">
              <a:lnSpc>
                <a:spcPct val="100000"/>
              </a:lnSpc>
              <a:spcBef>
                <a:spcPts val="540"/>
              </a:spcBef>
              <a:tabLst>
                <a:tab pos="756285" algn="l"/>
              </a:tabLst>
            </a:pPr>
            <a:r>
              <a:rPr sz="2000" spc="525" dirty="0">
                <a:latin typeface="Microsoft Sans Serif"/>
                <a:cs typeface="Microsoft Sans Serif"/>
              </a:rPr>
              <a:t>–	</a:t>
            </a:r>
            <a:r>
              <a:rPr sz="2000" spc="-10" dirty="0">
                <a:latin typeface="Calibri"/>
                <a:cs typeface="Calibri"/>
              </a:rPr>
              <a:t>Небольшое</a:t>
            </a:r>
            <a:r>
              <a:rPr sz="2000" spc="-5" dirty="0">
                <a:latin typeface="Calibri"/>
                <a:cs typeface="Calibri"/>
              </a:rPr>
              <a:t> (но</a:t>
            </a:r>
            <a:r>
              <a:rPr sz="2000" dirty="0">
                <a:latin typeface="Calibri"/>
                <a:cs typeface="Calibri"/>
              </a:rPr>
              <a:t> все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же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серьезное)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нарушение,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которым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могут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справиться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инструктор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(которые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определят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наказание)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</a:p>
          <a:p>
            <a:pPr marL="75628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заместитель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декана.</a:t>
            </a:r>
            <a:r>
              <a:rPr sz="2000" spc="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Каждый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случай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будет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задокументирован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</a:p>
          <a:p>
            <a:pPr marL="756285" marR="51244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запись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будет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вестись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администрацией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GSE.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Последующие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нарушения </a:t>
            </a:r>
            <a:r>
              <a:rPr sz="2000" spc="-25" dirty="0">
                <a:latin typeface="Calibri"/>
                <a:cs typeface="Calibri"/>
              </a:rPr>
              <a:t>будут </a:t>
            </a:r>
            <a:r>
              <a:rPr sz="2000" spc="-5" dirty="0">
                <a:latin typeface="Calibri"/>
                <a:cs typeface="Calibri"/>
              </a:rPr>
              <a:t>автоматически </a:t>
            </a:r>
            <a:r>
              <a:rPr sz="2000" dirty="0">
                <a:latin typeface="Calibri"/>
                <a:cs typeface="Calibri"/>
              </a:rPr>
              <a:t>считаться </a:t>
            </a:r>
            <a:r>
              <a:rPr sz="2000" spc="-5" dirty="0">
                <a:latin typeface="Calibri"/>
                <a:cs typeface="Calibri"/>
              </a:rPr>
              <a:t>нарушениями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Категории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B.Категория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72883"/>
            <a:ext cx="8072755" cy="438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90575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00B050"/>
                </a:solidFill>
                <a:latin typeface="Calibri"/>
                <a:cs typeface="Calibri"/>
              </a:rPr>
              <a:t>Нарушения </a:t>
            </a:r>
            <a:r>
              <a:rPr sz="3000" spc="-15" dirty="0">
                <a:solidFill>
                  <a:srgbClr val="00B050"/>
                </a:solidFill>
                <a:latin typeface="Calibri"/>
                <a:cs typeface="Calibri"/>
              </a:rPr>
              <a:t>Категории </a:t>
            </a:r>
            <a:r>
              <a:rPr sz="3000" dirty="0">
                <a:solidFill>
                  <a:srgbClr val="00B050"/>
                </a:solidFill>
                <a:latin typeface="Calibri"/>
                <a:cs typeface="Calibri"/>
              </a:rPr>
              <a:t>B </a:t>
            </a:r>
            <a:r>
              <a:rPr sz="3000" spc="-15" dirty="0">
                <a:solidFill>
                  <a:srgbClr val="00B050"/>
                </a:solidFill>
                <a:latin typeface="Calibri"/>
                <a:cs typeface="Calibri"/>
              </a:rPr>
              <a:t>вовлекают декана </a:t>
            </a:r>
            <a:r>
              <a:rPr sz="3000" spc="-66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B050"/>
                </a:solidFill>
                <a:latin typeface="Calibri"/>
                <a:cs typeface="Calibri"/>
              </a:rPr>
              <a:t>NUGSE.</a:t>
            </a:r>
          </a:p>
          <a:p>
            <a:pPr marL="756285" marR="5080" lvl="1" indent="-287020">
              <a:lnSpc>
                <a:spcPct val="100000"/>
              </a:lnSpc>
              <a:spcBef>
                <a:spcPts val="580"/>
              </a:spcBef>
              <a:buFont typeface="Microsoft Sans Serif"/>
              <a:buChar char="–"/>
              <a:tabLst>
                <a:tab pos="756285" algn="l"/>
                <a:tab pos="756920" algn="l"/>
                <a:tab pos="5648960" algn="l"/>
              </a:tabLst>
            </a:pPr>
            <a:r>
              <a:rPr sz="2200" spc="-10" dirty="0">
                <a:latin typeface="Calibri"/>
                <a:cs typeface="Calibri"/>
              </a:rPr>
              <a:t>Наказания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намного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более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значительны.	</a:t>
            </a:r>
            <a:r>
              <a:rPr sz="2200" spc="-35" dirty="0">
                <a:latin typeface="Calibri"/>
                <a:cs typeface="Calibri"/>
              </a:rPr>
              <a:t>Также,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нарушение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Категории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имеет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серьезные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постоянные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последствия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для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будущей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профессиональной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 </a:t>
            </a:r>
            <a:r>
              <a:rPr sz="2200" spc="-15" dirty="0">
                <a:latin typeface="Calibri"/>
                <a:cs typeface="Calibri"/>
              </a:rPr>
              <a:t>академической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карьеры.</a:t>
            </a:r>
            <a:endParaRPr sz="2200" dirty="0">
              <a:latin typeface="Calibri"/>
              <a:cs typeface="Calibri"/>
            </a:endParaRPr>
          </a:p>
          <a:p>
            <a:pPr marL="756285" marR="312420" lvl="1" indent="-287020">
              <a:lnSpc>
                <a:spcPct val="100000"/>
              </a:lnSpc>
              <a:spcBef>
                <a:spcPts val="530"/>
              </a:spcBef>
              <a:buFont typeface="Microsoft Sans Serif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latin typeface="Calibri"/>
                <a:cs typeface="Calibri"/>
              </a:rPr>
              <a:t>«Академическое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нарушение»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будет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указано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транскрипте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диплома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студента.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solidFill>
                  <a:srgbClr val="00B050"/>
                </a:solidFill>
                <a:latin typeface="Calibri"/>
                <a:cs typeface="Calibri"/>
              </a:rPr>
              <a:t>Категория</a:t>
            </a:r>
            <a:r>
              <a:rPr sz="3000" spc="-3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00B050"/>
                </a:solidFill>
                <a:latin typeface="Calibri"/>
                <a:cs typeface="Calibri"/>
              </a:rPr>
              <a:t>C</a:t>
            </a:r>
          </a:p>
          <a:p>
            <a:pPr marL="756285" marR="1411605" lvl="1" indent="-287020" algn="just">
              <a:lnSpc>
                <a:spcPct val="100000"/>
              </a:lnSpc>
              <a:spcBef>
                <a:spcPts val="585"/>
              </a:spcBef>
              <a:buFont typeface="Microsoft Sans Serif"/>
              <a:buChar char="–"/>
              <a:tabLst>
                <a:tab pos="756920" algn="l"/>
              </a:tabLst>
            </a:pPr>
            <a:r>
              <a:rPr sz="2200" spc="-15" dirty="0">
                <a:latin typeface="Calibri"/>
                <a:cs typeface="Calibri"/>
              </a:rPr>
              <a:t>вовлекает </a:t>
            </a:r>
            <a:r>
              <a:rPr sz="2200" spc="-10" dirty="0">
                <a:latin typeface="Calibri"/>
                <a:cs typeface="Calibri"/>
              </a:rPr>
              <a:t>президента</a:t>
            </a:r>
            <a:r>
              <a:rPr sz="2200" spc="-5" dirty="0">
                <a:latin typeface="Calibri"/>
                <a:cs typeface="Calibri"/>
              </a:rPr>
              <a:t> (провоста) </a:t>
            </a:r>
            <a:r>
              <a:rPr sz="2200" spc="-10" dirty="0">
                <a:latin typeface="Calibri"/>
                <a:cs typeface="Calibri"/>
              </a:rPr>
              <a:t>университета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формальный </a:t>
            </a:r>
            <a:r>
              <a:rPr sz="2200" spc="-10" dirty="0">
                <a:latin typeface="Calibri"/>
                <a:cs typeface="Calibri"/>
              </a:rPr>
              <a:t>процесс, </a:t>
            </a:r>
            <a:r>
              <a:rPr sz="2200" spc="-15" dirty="0">
                <a:latin typeface="Calibri"/>
                <a:cs typeface="Calibri"/>
              </a:rPr>
              <a:t>который </a:t>
            </a:r>
            <a:r>
              <a:rPr sz="2200" spc="-20" dirty="0">
                <a:latin typeface="Calibri"/>
                <a:cs typeface="Calibri"/>
              </a:rPr>
              <a:t>может </a:t>
            </a:r>
            <a:r>
              <a:rPr sz="2200" spc="-5" dirty="0">
                <a:latin typeface="Calibri"/>
                <a:cs typeface="Calibri"/>
              </a:rPr>
              <a:t>привести к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отчислению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студента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из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университета.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162938"/>
            <a:ext cx="64770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7400" marR="5080" indent="-67818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solidFill>
                  <a:srgbClr val="FF0000"/>
                </a:solidFill>
              </a:rPr>
              <a:t>Академическая </a:t>
            </a:r>
            <a:r>
              <a:rPr spc="-5" dirty="0">
                <a:solidFill>
                  <a:srgbClr val="FF0000"/>
                </a:solidFill>
              </a:rPr>
              <a:t>честность </a:t>
            </a:r>
            <a:r>
              <a:rPr spc="-89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в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онлайн-обучении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211" y="1981200"/>
            <a:ext cx="7666990" cy="43180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spc="-15" dirty="0">
                <a:latin typeface="Calibri"/>
                <a:cs typeface="Calibri"/>
              </a:rPr>
              <a:t>Преподавателям:</a:t>
            </a:r>
            <a:endParaRPr sz="2200" dirty="0">
              <a:latin typeface="Calibri"/>
              <a:cs typeface="Calibri"/>
            </a:endParaRPr>
          </a:p>
          <a:p>
            <a:pPr marL="355600" marR="855344" indent="-342900">
              <a:lnSpc>
                <a:spcPct val="100000"/>
              </a:lnSpc>
              <a:spcBef>
                <a:spcPts val="53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Выделите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время</a:t>
            </a:r>
            <a:r>
              <a:rPr sz="2200" spc="-5" dirty="0">
                <a:latin typeface="Calibri"/>
                <a:cs typeface="Calibri"/>
              </a:rPr>
              <a:t> 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совместно </a:t>
            </a:r>
            <a:r>
              <a:rPr sz="2200" spc="-20" dirty="0">
                <a:latin typeface="Calibri"/>
                <a:cs typeface="Calibri"/>
              </a:rPr>
              <a:t>обсудите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со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студентами 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необходимость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преимущества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соблюдения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высоких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требований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к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оригинальности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их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исследовательских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работ;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spc="-20" dirty="0">
                <a:latin typeface="Calibri"/>
                <a:cs typeface="Calibri"/>
              </a:rPr>
              <a:t>ознакомьте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нормативными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документами,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регламентирующими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принципы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академической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честности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spc="-15" dirty="0">
                <a:latin typeface="Calibri"/>
                <a:cs typeface="Calibri"/>
              </a:rPr>
              <a:t>(обязательно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«Кодекс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поведения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студентов»).</a:t>
            </a:r>
            <a:endParaRPr sz="22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3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Используйте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разнообразные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методы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оценивания,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включайте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виды заданий,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требующих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ответов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spc="-10" dirty="0">
                <a:latin typeface="Calibri"/>
                <a:cs typeface="Calibri"/>
              </a:rPr>
              <a:t>онлайн-режиме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(т.е.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синхронно).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Проводите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регулярную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обратную</a:t>
            </a:r>
            <a:r>
              <a:rPr sz="2200" spc="-5" dirty="0">
                <a:latin typeface="Calibri"/>
                <a:cs typeface="Calibri"/>
              </a:rPr>
              <a:t> связь,</a:t>
            </a:r>
            <a:r>
              <a:rPr sz="2200" spc="-10" dirty="0">
                <a:latin typeface="Calibri"/>
                <a:cs typeface="Calibri"/>
              </a:rPr>
              <a:t> отмечая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прогресс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Calibri"/>
                <a:cs typeface="Calibri"/>
              </a:rPr>
              <a:t>письменных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работ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студентов.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1981200"/>
            <a:ext cx="8066405" cy="438848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285750" indent="-342900">
              <a:lnSpc>
                <a:spcPts val="2920"/>
              </a:lnSpc>
              <a:spcBef>
                <a:spcPts val="459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Разработайте персональные </a:t>
            </a:r>
            <a:r>
              <a:rPr sz="2700" dirty="0">
                <a:latin typeface="Calibri"/>
                <a:cs typeface="Calibri"/>
              </a:rPr>
              <a:t>задания, </a:t>
            </a:r>
            <a:r>
              <a:rPr sz="2700" spc="-20" dirty="0">
                <a:latin typeface="Calibri"/>
                <a:cs typeface="Calibri"/>
              </a:rPr>
              <a:t>которые </a:t>
            </a:r>
            <a:r>
              <a:rPr sz="2700" dirty="0">
                <a:latin typeface="Calibri"/>
                <a:cs typeface="Calibri"/>
              </a:rPr>
              <a:t>не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позволят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мошенничать.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Формулируйте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задания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по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содержанию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лекционных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семинарских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занятий.</a:t>
            </a:r>
          </a:p>
          <a:p>
            <a:pPr marL="355600" marR="839469" indent="-342900">
              <a:lnSpc>
                <a:spcPts val="2920"/>
              </a:lnSpc>
              <a:spcBef>
                <a:spcPts val="64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Избегайте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общих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вопросов,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на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которые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можно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найти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готовые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ответы.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ts val="3080"/>
              </a:lnSpc>
              <a:spcBef>
                <a:spcPts val="27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Вопросы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должны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быть </a:t>
            </a:r>
            <a:r>
              <a:rPr sz="2700" spc="-10" dirty="0">
                <a:latin typeface="Calibri"/>
                <a:cs typeface="Calibri"/>
              </a:rPr>
              <a:t>концептуальными</a:t>
            </a:r>
            <a:endParaRPr sz="2700" dirty="0">
              <a:latin typeface="Calibri"/>
              <a:cs typeface="Calibri"/>
            </a:endParaRPr>
          </a:p>
          <a:p>
            <a:pPr marL="355600" marR="5080">
              <a:lnSpc>
                <a:spcPts val="2920"/>
              </a:lnSpc>
              <a:spcBef>
                <a:spcPts val="204"/>
              </a:spcBef>
            </a:pPr>
            <a:r>
              <a:rPr sz="2700" spc="-5" dirty="0">
                <a:latin typeface="Calibri"/>
                <a:cs typeface="Calibri"/>
              </a:rPr>
              <a:t>(развивающими мышление), </a:t>
            </a:r>
            <a:r>
              <a:rPr sz="2700" dirty="0">
                <a:latin typeface="Calibri"/>
                <a:cs typeface="Calibri"/>
              </a:rPr>
              <a:t>а не </a:t>
            </a:r>
            <a:r>
              <a:rPr sz="2700" spc="-10" dirty="0">
                <a:latin typeface="Calibri"/>
                <a:cs typeface="Calibri"/>
              </a:rPr>
              <a:t>фактологические </a:t>
            </a:r>
            <a:r>
              <a:rPr sz="2700" dirty="0">
                <a:latin typeface="Calibri"/>
                <a:cs typeface="Calibri"/>
              </a:rPr>
              <a:t>с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целью </a:t>
            </a:r>
            <a:r>
              <a:rPr sz="2700" dirty="0">
                <a:latin typeface="Calibri"/>
                <a:cs typeface="Calibri"/>
              </a:rPr>
              <a:t>запоминания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(зубрежки).</a:t>
            </a:r>
            <a:endParaRPr sz="2700" dirty="0">
              <a:latin typeface="Calibri"/>
              <a:cs typeface="Calibri"/>
            </a:endParaRPr>
          </a:p>
          <a:p>
            <a:pPr marL="355600" marR="36830" indent="-342900" algn="just">
              <a:lnSpc>
                <a:spcPts val="2920"/>
              </a:lnSpc>
              <a:spcBef>
                <a:spcPts val="64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Разработайте лучше </a:t>
            </a:r>
            <a:r>
              <a:rPr sz="2700" dirty="0">
                <a:latin typeface="Calibri"/>
                <a:cs typeface="Calibri"/>
              </a:rPr>
              <a:t>задания к </a:t>
            </a:r>
            <a:r>
              <a:rPr sz="2700" spc="-15" dirty="0">
                <a:latin typeface="Calibri"/>
                <a:cs typeface="Calibri"/>
              </a:rPr>
              <a:t>каждой теме </a:t>
            </a:r>
            <a:r>
              <a:rPr sz="2700" dirty="0">
                <a:latin typeface="Calibri"/>
                <a:cs typeface="Calibri"/>
              </a:rPr>
              <a:t>за </a:t>
            </a:r>
            <a:r>
              <a:rPr sz="2700" spc="-5" dirty="0">
                <a:latin typeface="Calibri"/>
                <a:cs typeface="Calibri"/>
              </a:rPr>
              <a:t>курс,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чем </a:t>
            </a:r>
            <a:r>
              <a:rPr sz="2700" spc="-20" dirty="0">
                <a:latin typeface="Calibri"/>
                <a:cs typeface="Calibri"/>
              </a:rPr>
              <a:t>одно </a:t>
            </a:r>
            <a:r>
              <a:rPr sz="2700" dirty="0">
                <a:latin typeface="Calibri"/>
                <a:cs typeface="Calibri"/>
              </a:rPr>
              <a:t>или </a:t>
            </a:r>
            <a:r>
              <a:rPr sz="2700" spc="-5" dirty="0">
                <a:latin typeface="Calibri"/>
                <a:cs typeface="Calibri"/>
              </a:rPr>
              <a:t>два </a:t>
            </a:r>
            <a:r>
              <a:rPr sz="2700" spc="-10" dirty="0">
                <a:latin typeface="Calibri"/>
                <a:cs typeface="Calibri"/>
              </a:rPr>
              <a:t>больших </a:t>
            </a:r>
            <a:r>
              <a:rPr sz="2700" dirty="0">
                <a:latin typeface="Calibri"/>
                <a:cs typeface="Calibri"/>
              </a:rPr>
              <a:t>задания </a:t>
            </a:r>
            <a:r>
              <a:rPr sz="2700" spc="-20" dirty="0">
                <a:latin typeface="Calibri"/>
                <a:cs typeface="Calibri"/>
              </a:rPr>
              <a:t>(это </a:t>
            </a:r>
            <a:r>
              <a:rPr sz="2700" dirty="0">
                <a:latin typeface="Calibri"/>
                <a:cs typeface="Calibri"/>
              </a:rPr>
              <a:t>снизит </a:t>
            </a:r>
            <a:r>
              <a:rPr sz="2700" spc="-5" dirty="0">
                <a:latin typeface="Calibri"/>
                <a:cs typeface="Calibri"/>
              </a:rPr>
              <a:t>риск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мошенничества).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469804"/>
            <a:ext cx="63246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1190" marR="5080" indent="-619125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</a:rPr>
              <a:t>А</a:t>
            </a:r>
            <a:r>
              <a:rPr spc="-70" dirty="0">
                <a:solidFill>
                  <a:srgbClr val="FF0000"/>
                </a:solidFill>
              </a:rPr>
              <a:t>к</a:t>
            </a:r>
            <a:r>
              <a:rPr spc="-5" dirty="0">
                <a:solidFill>
                  <a:srgbClr val="FF0000"/>
                </a:solidFill>
              </a:rPr>
              <a:t>а</a:t>
            </a:r>
            <a:r>
              <a:rPr spc="-35" dirty="0">
                <a:solidFill>
                  <a:srgbClr val="FF0000"/>
                </a:solidFill>
              </a:rPr>
              <a:t>д</a:t>
            </a:r>
            <a:r>
              <a:rPr spc="-30" dirty="0">
                <a:solidFill>
                  <a:srgbClr val="FF0000"/>
                </a:solidFill>
              </a:rPr>
              <a:t>е</a:t>
            </a:r>
            <a:r>
              <a:rPr spc="-10" dirty="0">
                <a:solidFill>
                  <a:srgbClr val="FF0000"/>
                </a:solidFill>
              </a:rPr>
              <a:t>мичес</a:t>
            </a:r>
            <a:r>
              <a:rPr spc="-75" dirty="0">
                <a:solidFill>
                  <a:srgbClr val="FF0000"/>
                </a:solidFill>
              </a:rPr>
              <a:t>к</a:t>
            </a:r>
            <a:r>
              <a:rPr spc="-5" dirty="0">
                <a:solidFill>
                  <a:srgbClr val="FF0000"/>
                </a:solidFill>
              </a:rPr>
              <a:t>ая  честность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9165"/>
            <a:ext cx="7839709" cy="4470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308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Академическая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честность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означает</a:t>
            </a:r>
            <a:r>
              <a:rPr sz="2700" spc="-15" dirty="0">
                <a:latin typeface="Calibri"/>
                <a:cs typeface="Calibri"/>
              </a:rPr>
              <a:t> делать</a:t>
            </a:r>
            <a:endParaRPr sz="2700" dirty="0">
              <a:latin typeface="Calibri"/>
              <a:cs typeface="Calibri"/>
            </a:endParaRPr>
          </a:p>
          <a:p>
            <a:pPr marL="355600">
              <a:lnSpc>
                <a:spcPts val="3080"/>
              </a:lnSpc>
            </a:pPr>
            <a:r>
              <a:rPr sz="2700" spc="-5" dirty="0">
                <a:latin typeface="Calibri"/>
                <a:cs typeface="Calibri"/>
              </a:rPr>
              <a:t>правильные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вещи,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даже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40" dirty="0">
                <a:latin typeface="Calibri"/>
                <a:cs typeface="Calibri"/>
              </a:rPr>
              <a:t>когда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никто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не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смотрит.</a:t>
            </a:r>
            <a:endParaRPr sz="2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 dirty="0">
              <a:latin typeface="Calibri"/>
              <a:cs typeface="Calibri"/>
            </a:endParaRPr>
          </a:p>
          <a:p>
            <a:pPr marL="355600" marR="544195" indent="-342900">
              <a:lnSpc>
                <a:spcPts val="292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Это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соблюдение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академических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правил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норм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честности,</a:t>
            </a:r>
            <a:r>
              <a:rPr sz="2700" spc="-5" dirty="0">
                <a:latin typeface="Calibri"/>
                <a:cs typeface="Calibri"/>
              </a:rPr>
              <a:t> установленных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образовательным</a:t>
            </a:r>
            <a:endParaRPr sz="2700" dirty="0">
              <a:latin typeface="Calibri"/>
              <a:cs typeface="Calibri"/>
            </a:endParaRPr>
          </a:p>
          <a:p>
            <a:pPr marL="355600">
              <a:lnSpc>
                <a:spcPts val="2870"/>
              </a:lnSpc>
            </a:pPr>
            <a:r>
              <a:rPr sz="2700" spc="-10" dirty="0">
                <a:latin typeface="Calibri"/>
                <a:cs typeface="Calibri"/>
              </a:rPr>
              <a:t>учреждением.</a:t>
            </a:r>
            <a:endParaRPr sz="2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50" dirty="0">
              <a:latin typeface="Calibri"/>
              <a:cs typeface="Calibri"/>
            </a:endParaRPr>
          </a:p>
          <a:p>
            <a:pPr marL="355600" indent="-342900">
              <a:lnSpc>
                <a:spcPts val="308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Они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помогают</a:t>
            </a:r>
            <a:r>
              <a:rPr sz="2700" spc="-15" dirty="0">
                <a:latin typeface="Calibri"/>
                <a:cs typeface="Calibri"/>
              </a:rPr>
              <a:t> студентам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преподавателям</a:t>
            </a:r>
            <a:endParaRPr sz="2700" dirty="0">
              <a:latin typeface="Calibri"/>
              <a:cs typeface="Calibri"/>
            </a:endParaRPr>
          </a:p>
          <a:p>
            <a:pPr marL="355600" marR="5080">
              <a:lnSpc>
                <a:spcPts val="2920"/>
              </a:lnSpc>
              <a:spcBef>
                <a:spcPts val="204"/>
              </a:spcBef>
            </a:pPr>
            <a:r>
              <a:rPr sz="2700" spc="-5" dirty="0">
                <a:latin typeface="Calibri"/>
                <a:cs typeface="Calibri"/>
              </a:rPr>
              <a:t>принимать ответственные, моральные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-10" dirty="0">
                <a:latin typeface="Calibri"/>
                <a:cs typeface="Calibri"/>
              </a:rPr>
              <a:t>этические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решения,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связанные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со всеми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аспектами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их</a:t>
            </a:r>
          </a:p>
          <a:p>
            <a:pPr marL="355600">
              <a:lnSpc>
                <a:spcPts val="2870"/>
              </a:lnSpc>
            </a:pPr>
            <a:r>
              <a:rPr sz="2700" spc="-5" dirty="0">
                <a:latin typeface="Calibri"/>
                <a:cs typeface="Calibri"/>
              </a:rPr>
              <a:t>взаимодействия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университетом.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469804"/>
            <a:ext cx="67818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1190" marR="5080" indent="-619125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</a:rPr>
              <a:t>А</a:t>
            </a:r>
            <a:r>
              <a:rPr spc="-70" dirty="0">
                <a:solidFill>
                  <a:srgbClr val="FF0000"/>
                </a:solidFill>
              </a:rPr>
              <a:t>к</a:t>
            </a:r>
            <a:r>
              <a:rPr spc="-5" dirty="0">
                <a:solidFill>
                  <a:srgbClr val="FF0000"/>
                </a:solidFill>
              </a:rPr>
              <a:t>а</a:t>
            </a:r>
            <a:r>
              <a:rPr spc="-35" dirty="0">
                <a:solidFill>
                  <a:srgbClr val="FF0000"/>
                </a:solidFill>
              </a:rPr>
              <a:t>д</a:t>
            </a:r>
            <a:r>
              <a:rPr spc="-30" dirty="0">
                <a:solidFill>
                  <a:srgbClr val="FF0000"/>
                </a:solidFill>
              </a:rPr>
              <a:t>е</a:t>
            </a:r>
            <a:r>
              <a:rPr spc="-10" dirty="0">
                <a:solidFill>
                  <a:srgbClr val="FF0000"/>
                </a:solidFill>
              </a:rPr>
              <a:t>мичес</a:t>
            </a:r>
            <a:r>
              <a:rPr spc="-75" dirty="0">
                <a:solidFill>
                  <a:srgbClr val="FF0000"/>
                </a:solidFill>
              </a:rPr>
              <a:t>к</a:t>
            </a:r>
            <a:r>
              <a:rPr spc="-5" dirty="0">
                <a:solidFill>
                  <a:srgbClr val="FF0000"/>
                </a:solidFill>
              </a:rPr>
              <a:t>ая  честность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4759" y="1981200"/>
            <a:ext cx="7397750" cy="3934154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299085" marR="8255" indent="-287020">
              <a:lnSpc>
                <a:spcPts val="2980"/>
              </a:lnSpc>
              <a:spcBef>
                <a:spcPts val="81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sz="3100" spc="-10" dirty="0">
                <a:latin typeface="Calibri"/>
                <a:cs typeface="Calibri"/>
              </a:rPr>
              <a:t>Создание</a:t>
            </a:r>
            <a:r>
              <a:rPr sz="3100" spc="10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и</a:t>
            </a:r>
            <a:r>
              <a:rPr sz="3100" spc="-20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выражение</a:t>
            </a:r>
            <a:r>
              <a:rPr sz="3100" spc="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собственных</a:t>
            </a:r>
            <a:r>
              <a:rPr sz="3100" spc="5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идей </a:t>
            </a:r>
            <a:r>
              <a:rPr sz="3100" spc="-68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в письменных</a:t>
            </a:r>
            <a:r>
              <a:rPr sz="3100" spc="25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работах</a:t>
            </a:r>
            <a:endParaRPr sz="31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2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sz="3100" spc="-5" dirty="0">
                <a:latin typeface="Calibri"/>
                <a:cs typeface="Calibri"/>
              </a:rPr>
              <a:t>Признание</a:t>
            </a:r>
            <a:r>
              <a:rPr sz="3100" spc="20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всех </a:t>
            </a:r>
            <a:r>
              <a:rPr sz="3100" spc="-15" dirty="0">
                <a:latin typeface="Calibri"/>
                <a:cs typeface="Calibri"/>
              </a:rPr>
              <a:t>источников</a:t>
            </a:r>
            <a:r>
              <a:rPr sz="3100" spc="40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информации</a:t>
            </a:r>
            <a:endParaRPr sz="3100" dirty="0">
              <a:latin typeface="Calibri"/>
              <a:cs typeface="Calibri"/>
            </a:endParaRPr>
          </a:p>
          <a:p>
            <a:pPr marL="299085" marR="5080" indent="-287020">
              <a:lnSpc>
                <a:spcPts val="2980"/>
              </a:lnSpc>
              <a:spcBef>
                <a:spcPts val="72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sz="3100" spc="-15" dirty="0">
                <a:latin typeface="Calibri"/>
                <a:cs typeface="Calibri"/>
              </a:rPr>
              <a:t>Выполнение</a:t>
            </a:r>
            <a:r>
              <a:rPr sz="3100" spc="3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заданий</a:t>
            </a:r>
            <a:r>
              <a:rPr sz="3100" spc="10" dirty="0">
                <a:latin typeface="Calibri"/>
                <a:cs typeface="Calibri"/>
              </a:rPr>
              <a:t> </a:t>
            </a:r>
            <a:r>
              <a:rPr sz="3100" spc="-15" dirty="0">
                <a:latin typeface="Calibri"/>
                <a:cs typeface="Calibri"/>
              </a:rPr>
              <a:t>самостоятельно</a:t>
            </a:r>
            <a:r>
              <a:rPr sz="3100" spc="50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или </a:t>
            </a:r>
            <a:r>
              <a:rPr sz="3100" spc="-690" dirty="0">
                <a:latin typeface="Calibri"/>
                <a:cs typeface="Calibri"/>
              </a:rPr>
              <a:t> </a:t>
            </a:r>
            <a:r>
              <a:rPr sz="3100" spc="-20" dirty="0">
                <a:latin typeface="Calibri"/>
                <a:cs typeface="Calibri"/>
              </a:rPr>
              <a:t>подтверждение</a:t>
            </a:r>
            <a:r>
              <a:rPr sz="3100" spc="-5" dirty="0">
                <a:latin typeface="Calibri"/>
                <a:cs typeface="Calibri"/>
              </a:rPr>
              <a:t> </a:t>
            </a:r>
            <a:r>
              <a:rPr sz="3100" spc="-20" dirty="0">
                <a:latin typeface="Calibri"/>
                <a:cs typeface="Calibri"/>
              </a:rPr>
              <a:t>сотрудничества</a:t>
            </a:r>
            <a:endParaRPr sz="3100" dirty="0">
              <a:latin typeface="Calibri"/>
              <a:cs typeface="Calibri"/>
            </a:endParaRPr>
          </a:p>
          <a:p>
            <a:pPr marL="299085" marR="356235" indent="-287020">
              <a:lnSpc>
                <a:spcPct val="80000"/>
              </a:lnSpc>
              <a:spcBef>
                <a:spcPts val="760"/>
              </a:spcBef>
              <a:buFont typeface="Microsoft Sans Serif"/>
              <a:buChar char="–"/>
              <a:tabLst>
                <a:tab pos="299720" algn="l"/>
              </a:tabLst>
            </a:pPr>
            <a:r>
              <a:rPr sz="3100" spc="-50" dirty="0">
                <a:latin typeface="Calibri"/>
                <a:cs typeface="Calibri"/>
              </a:rPr>
              <a:t>Точное</a:t>
            </a:r>
            <a:r>
              <a:rPr sz="3100" spc="-10" dirty="0">
                <a:latin typeface="Calibri"/>
                <a:cs typeface="Calibri"/>
              </a:rPr>
              <a:t> </a:t>
            </a:r>
            <a:r>
              <a:rPr sz="3100" spc="-15" dirty="0">
                <a:latin typeface="Calibri"/>
                <a:cs typeface="Calibri"/>
              </a:rPr>
              <a:t>представление</a:t>
            </a:r>
            <a:r>
              <a:rPr sz="3100" spc="10" dirty="0">
                <a:latin typeface="Calibri"/>
                <a:cs typeface="Calibri"/>
              </a:rPr>
              <a:t> </a:t>
            </a:r>
            <a:r>
              <a:rPr sz="3100" spc="-30" dirty="0">
                <a:latin typeface="Calibri"/>
                <a:cs typeface="Calibri"/>
              </a:rPr>
              <a:t>результатов</a:t>
            </a:r>
            <a:r>
              <a:rPr sz="3100" spc="-10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при </a:t>
            </a:r>
            <a:r>
              <a:rPr sz="3100" dirty="0">
                <a:latin typeface="Calibri"/>
                <a:cs typeface="Calibri"/>
              </a:rPr>
              <a:t> </a:t>
            </a:r>
            <a:r>
              <a:rPr sz="3100" spc="-15" dirty="0">
                <a:latin typeface="Calibri"/>
                <a:cs typeface="Calibri"/>
              </a:rPr>
              <a:t>проведении</a:t>
            </a:r>
            <a:r>
              <a:rPr sz="3100" spc="1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собственных</a:t>
            </a:r>
            <a:r>
              <a:rPr sz="3100" spc="25" dirty="0">
                <a:latin typeface="Calibri"/>
                <a:cs typeface="Calibri"/>
              </a:rPr>
              <a:t> </a:t>
            </a:r>
            <a:r>
              <a:rPr sz="3100" spc="-15" dirty="0">
                <a:latin typeface="Calibri"/>
                <a:cs typeface="Calibri"/>
              </a:rPr>
              <a:t>исследований </a:t>
            </a:r>
            <a:r>
              <a:rPr sz="3100" spc="-68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или</a:t>
            </a:r>
            <a:r>
              <a:rPr sz="3100" spc="5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в</a:t>
            </a:r>
            <a:r>
              <a:rPr sz="3100" spc="-10" dirty="0">
                <a:latin typeface="Calibri"/>
                <a:cs typeface="Calibri"/>
              </a:rPr>
              <a:t> отношении</a:t>
            </a:r>
            <a:r>
              <a:rPr sz="3100" spc="45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лабораторий</a:t>
            </a:r>
            <a:endParaRPr sz="31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Microsoft Sans Serif"/>
              <a:buChar char="–"/>
              <a:tabLst>
                <a:tab pos="299720" algn="l"/>
              </a:tabLst>
            </a:pPr>
            <a:r>
              <a:rPr sz="3100" spc="-5" dirty="0">
                <a:latin typeface="Calibri"/>
                <a:cs typeface="Calibri"/>
              </a:rPr>
              <a:t>Честность</a:t>
            </a:r>
            <a:r>
              <a:rPr sz="3100" spc="10" dirty="0">
                <a:latin typeface="Calibri"/>
                <a:cs typeface="Calibri"/>
              </a:rPr>
              <a:t> </a:t>
            </a:r>
            <a:r>
              <a:rPr sz="3100" spc="-5" dirty="0">
                <a:latin typeface="Calibri"/>
                <a:cs typeface="Calibri"/>
              </a:rPr>
              <a:t>во</a:t>
            </a:r>
            <a:r>
              <a:rPr sz="3100" dirty="0">
                <a:latin typeface="Calibri"/>
                <a:cs typeface="Calibri"/>
              </a:rPr>
              <a:t> </a:t>
            </a:r>
            <a:r>
              <a:rPr sz="3100" spc="-5" dirty="0" err="1">
                <a:latin typeface="Calibri"/>
                <a:cs typeface="Calibri"/>
              </a:rPr>
              <a:t>время</a:t>
            </a:r>
            <a:r>
              <a:rPr sz="3100" spc="-20" dirty="0">
                <a:latin typeface="Calibri"/>
                <a:cs typeface="Calibri"/>
              </a:rPr>
              <a:t> </a:t>
            </a:r>
            <a:r>
              <a:rPr sz="3100" spc="-5" dirty="0" err="1" smtClean="0">
                <a:latin typeface="Calibri"/>
                <a:cs typeface="Calibri"/>
              </a:rPr>
              <a:t>экзаменов</a:t>
            </a:r>
            <a:endParaRPr sz="31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784136"/>
            <a:ext cx="60198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</a:rPr>
              <a:t>Ключ</a:t>
            </a:r>
            <a:r>
              <a:rPr spc="-3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к</a:t>
            </a:r>
            <a:r>
              <a:rPr spc="-4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успеху?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9753" y="1905000"/>
            <a:ext cx="7724496" cy="41678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Академическая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нечестность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не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только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лишает</a:t>
            </a:r>
          </a:p>
          <a:p>
            <a:pPr marL="355600" marR="191135">
              <a:lnSpc>
                <a:spcPct val="100000"/>
              </a:lnSpc>
            </a:pPr>
            <a:r>
              <a:rPr sz="2700" spc="-20" dirty="0">
                <a:latin typeface="Calibri"/>
                <a:cs typeface="Calibri"/>
              </a:rPr>
              <a:t>студента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в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получении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знаний,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но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 </a:t>
            </a:r>
            <a:r>
              <a:rPr sz="2700" spc="-15" dirty="0">
                <a:latin typeface="Calibri"/>
                <a:cs typeface="Calibri"/>
              </a:rPr>
              <a:t>может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привести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к провалу </a:t>
            </a:r>
            <a:r>
              <a:rPr sz="2700" spc="-5" dirty="0">
                <a:latin typeface="Calibri"/>
                <a:cs typeface="Calibri"/>
              </a:rPr>
              <a:t>оценки </a:t>
            </a:r>
            <a:r>
              <a:rPr sz="2700" dirty="0">
                <a:latin typeface="Calibri"/>
                <a:cs typeface="Calibri"/>
              </a:rPr>
              <a:t>на заданиях, провалу </a:t>
            </a:r>
            <a:r>
              <a:rPr sz="2700" spc="-5" dirty="0">
                <a:latin typeface="Calibri"/>
                <a:cs typeface="Calibri"/>
              </a:rPr>
              <a:t>оценки </a:t>
            </a:r>
            <a:r>
              <a:rPr sz="2700" dirty="0">
                <a:latin typeface="Calibri"/>
                <a:cs typeface="Calibri"/>
              </a:rPr>
              <a:t>на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курсе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или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даже</a:t>
            </a:r>
            <a:r>
              <a:rPr sz="2700" spc="-5" dirty="0">
                <a:latin typeface="Calibri"/>
                <a:cs typeface="Calibri"/>
              </a:rPr>
              <a:t> отчислению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5" dirty="0" err="1">
                <a:latin typeface="Calibri"/>
                <a:cs typeface="Calibri"/>
              </a:rPr>
              <a:t>студента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 err="1" smtClean="0">
                <a:latin typeface="Calibri"/>
                <a:cs typeface="Calibri"/>
              </a:rPr>
              <a:t>из</a:t>
            </a:r>
            <a:r>
              <a:rPr lang="ru-RU" sz="2700" dirty="0" smtClean="0">
                <a:latin typeface="Calibri"/>
                <a:cs typeface="Calibri"/>
              </a:rPr>
              <a:t> </a:t>
            </a:r>
            <a:r>
              <a:rPr sz="2700" spc="-15" dirty="0" err="1" smtClean="0">
                <a:latin typeface="Calibri"/>
                <a:cs typeface="Calibri"/>
              </a:rPr>
              <a:t>Университета</a:t>
            </a:r>
            <a:r>
              <a:rPr sz="2700" spc="-15" dirty="0" smtClean="0">
                <a:latin typeface="Calibri"/>
                <a:cs typeface="Calibri"/>
              </a:rPr>
              <a:t>.</a:t>
            </a:r>
            <a:endParaRPr lang="ru-RU" sz="2700" spc="-15" dirty="0" smtClean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700" spc="-25" dirty="0" err="1" smtClean="0">
                <a:latin typeface="Calibri"/>
                <a:cs typeface="Calibri"/>
              </a:rPr>
              <a:t>Умение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выражать </a:t>
            </a:r>
            <a:r>
              <a:rPr sz="2700" dirty="0">
                <a:latin typeface="Calibri"/>
                <a:cs typeface="Calibri"/>
              </a:rPr>
              <a:t>оригинальные </a:t>
            </a:r>
            <a:r>
              <a:rPr sz="2700" spc="-5" dirty="0">
                <a:latin typeface="Calibri"/>
                <a:cs typeface="Calibri"/>
              </a:rPr>
              <a:t>идеи, </a:t>
            </a:r>
            <a:r>
              <a:rPr sz="2700" dirty="0">
                <a:latin typeface="Calibri"/>
                <a:cs typeface="Calibri"/>
              </a:rPr>
              <a:t>цитировать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источники,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работать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самостоятельно, </a:t>
            </a:r>
            <a:r>
              <a:rPr sz="2700" spc="-15" dirty="0">
                <a:latin typeface="Calibri"/>
                <a:cs typeface="Calibri"/>
              </a:rPr>
              <a:t>точно</a:t>
            </a:r>
            <a:r>
              <a:rPr sz="2700" dirty="0">
                <a:latin typeface="Calibri"/>
                <a:cs typeface="Calibri"/>
              </a:rPr>
              <a:t> и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честно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сообщать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о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результатах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- </a:t>
            </a:r>
            <a:r>
              <a:rPr sz="2700" spc="-25" dirty="0">
                <a:solidFill>
                  <a:srgbClr val="FF0000"/>
                </a:solidFill>
                <a:latin typeface="Calibri"/>
                <a:cs typeface="Calibri"/>
              </a:rPr>
              <a:t>это</a:t>
            </a:r>
            <a:r>
              <a:rPr sz="27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навыки,</a:t>
            </a:r>
            <a:r>
              <a:rPr sz="27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20" dirty="0" err="1" smtClean="0">
                <a:solidFill>
                  <a:srgbClr val="FF0000"/>
                </a:solidFill>
                <a:latin typeface="Calibri"/>
                <a:cs typeface="Calibri"/>
              </a:rPr>
              <a:t>которые</a:t>
            </a:r>
            <a:r>
              <a:rPr lang="ru-RU" sz="2700" spc="-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5" dirty="0" err="1" smtClean="0">
                <a:solidFill>
                  <a:srgbClr val="FF0000"/>
                </a:solidFill>
                <a:latin typeface="Calibri"/>
                <a:cs typeface="Calibri"/>
              </a:rPr>
              <a:t>необходимы</a:t>
            </a:r>
            <a:r>
              <a:rPr sz="2700" spc="-1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студентам даже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после завершения из </a:t>
            </a:r>
            <a:r>
              <a:rPr sz="2700" spc="-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академической</a:t>
            </a:r>
            <a:r>
              <a:rPr sz="27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карьеры</a:t>
            </a:r>
            <a:endParaRPr sz="27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253412"/>
            <a:ext cx="7315200" cy="1185453"/>
          </a:xfrm>
          <a:prstGeom prst="rect">
            <a:avLst/>
          </a:prstGeom>
        </p:spPr>
        <p:txBody>
          <a:bodyPr vert="horz" wrap="square" lIns="0" tIns="76708" rIns="0" bIns="0" rtlCol="0">
            <a:spAutoFit/>
          </a:bodyPr>
          <a:lstStyle/>
          <a:p>
            <a:pPr marL="2140585" marR="5080" indent="-890269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0000"/>
                </a:solidFill>
              </a:rPr>
              <a:t>Виды </a:t>
            </a:r>
            <a:r>
              <a:rPr sz="3600" spc="-20" dirty="0">
                <a:solidFill>
                  <a:srgbClr val="FF0000"/>
                </a:solidFill>
              </a:rPr>
              <a:t>академической </a:t>
            </a:r>
            <a:r>
              <a:rPr sz="3600" spc="-800" dirty="0">
                <a:solidFill>
                  <a:srgbClr val="FF0000"/>
                </a:solidFill>
              </a:rPr>
              <a:t> </a:t>
            </a:r>
            <a:r>
              <a:rPr sz="3600" spc="-5" dirty="0">
                <a:solidFill>
                  <a:srgbClr val="FF0000"/>
                </a:solidFill>
              </a:rPr>
              <a:t>нечестности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537" y="1981200"/>
            <a:ext cx="7426959" cy="4317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libri"/>
                <a:cs typeface="Calibri"/>
              </a:rPr>
              <a:t>Плагиат,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i="1" spc="-5" dirty="0">
                <a:latin typeface="Calibri"/>
                <a:cs typeface="Calibri"/>
              </a:rPr>
              <a:t>самоплагиат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Списывание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ответов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тестов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Выполнять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чужую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работу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Давать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кому-то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ответы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вопросы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теста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экзамена,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10" dirty="0">
                <a:latin typeface="Calibri"/>
                <a:cs typeface="Calibri"/>
              </a:rPr>
              <a:t>получать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ответы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от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кого-то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заранее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Платить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кому-то,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чтобы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он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сделал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задание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тебя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Саботаж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Мошенничество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libri"/>
                <a:cs typeface="Calibri"/>
              </a:rPr>
              <a:t>Подделка </a:t>
            </a:r>
            <a:r>
              <a:rPr sz="2200" spc="-15" dirty="0">
                <a:latin typeface="Calibri"/>
                <a:cs typeface="Calibri"/>
              </a:rPr>
              <a:t>(forgery)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Фальсификация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Изготовление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(fabrication)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Содействие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академической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нечестности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Microsoft Sans Serif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Несанкционированное </a:t>
            </a:r>
            <a:r>
              <a:rPr sz="2200" spc="-10" dirty="0">
                <a:latin typeface="Calibri"/>
                <a:cs typeface="Calibri"/>
              </a:rPr>
              <a:t>сотрудничество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4917" y="428371"/>
            <a:ext cx="20777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00AF50"/>
                </a:solidFill>
              </a:rPr>
              <a:t>Плагиат</a:t>
            </a:r>
            <a:endParaRPr sz="4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996" y="1901951"/>
            <a:ext cx="6772656" cy="3560064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10" y="528399"/>
            <a:ext cx="1238487" cy="12007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1390</Words>
  <Application>Microsoft Office PowerPoint</Application>
  <PresentationFormat>Экран (4:3)</PresentationFormat>
  <Paragraphs>229</Paragraphs>
  <Slides>44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Презентация PowerPoint</vt:lpstr>
      <vt:lpstr>  Что такое  академическая честность?</vt:lpstr>
      <vt:lpstr>Академическая  честность</vt:lpstr>
      <vt:lpstr>Академическая честность   Academic integrity (honesty)</vt:lpstr>
      <vt:lpstr>Академическая  честность</vt:lpstr>
      <vt:lpstr>Академическая  честность</vt:lpstr>
      <vt:lpstr>Ключ к успеху?</vt:lpstr>
      <vt:lpstr>Виды академической  нечестности</vt:lpstr>
      <vt:lpstr>Плагиат</vt:lpstr>
      <vt:lpstr>Президент Венгрии</vt:lpstr>
      <vt:lpstr>Министр обороны  Германии</vt:lpstr>
      <vt:lpstr>Плагиат</vt:lpstr>
      <vt:lpstr>История плагиата</vt:lpstr>
      <vt:lpstr>Плагиат</vt:lpstr>
      <vt:lpstr>Интернет</vt:lpstr>
      <vt:lpstr>Примеры нарушений (плагиат)</vt:lpstr>
      <vt:lpstr>Непреднамеренный  плагиат</vt:lpstr>
      <vt:lpstr>Самоплагиат   (self-plagiarism)</vt:lpstr>
      <vt:lpstr>Это плагиат?</vt:lpstr>
      <vt:lpstr>Software программы  для выявления плагиата</vt:lpstr>
      <vt:lpstr>Обман</vt:lpstr>
      <vt:lpstr>"Призрак писатель"</vt:lpstr>
      <vt:lpstr>Обман по контракту  (contract cheating)</vt:lpstr>
      <vt:lpstr>В обмен на деньги</vt:lpstr>
      <vt:lpstr>В обмен на деньги</vt:lpstr>
      <vt:lpstr>Презентация PowerPoint</vt:lpstr>
      <vt:lpstr>Презентация PowerPoint</vt:lpstr>
      <vt:lpstr>Презентация PowerPoint</vt:lpstr>
      <vt:lpstr>Презентация PowerPoint</vt:lpstr>
      <vt:lpstr>Фальсификация</vt:lpstr>
      <vt:lpstr>Фальсификация или  искажение фактов</vt:lpstr>
      <vt:lpstr>Презентация PowerPoint</vt:lpstr>
      <vt:lpstr>Diploma mills  (Дипломная фабрика)</vt:lpstr>
      <vt:lpstr>Несанкционированное  сотрудничество</vt:lpstr>
      <vt:lpstr>Академическая честность  это проблема сообщества</vt:lpstr>
      <vt:lpstr>Академическая честность  это проблема сообщества</vt:lpstr>
      <vt:lpstr>Порядок применения мер  нарушения правил</vt:lpstr>
      <vt:lpstr>Политика университета</vt:lpstr>
      <vt:lpstr>Политика университета</vt:lpstr>
      <vt:lpstr>Санкции</vt:lpstr>
      <vt:lpstr>NUGSE</vt:lpstr>
      <vt:lpstr>Презентация PowerPoint</vt:lpstr>
      <vt:lpstr>Академическая честность  в онлайн-обучении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Zhassulan Meshtayev</dc:creator>
  <cp:lastModifiedBy>Пользователь</cp:lastModifiedBy>
  <cp:revision>6</cp:revision>
  <dcterms:created xsi:type="dcterms:W3CDTF">2022-06-13T08:53:03Z</dcterms:created>
  <dcterms:modified xsi:type="dcterms:W3CDTF">2022-06-13T09:34:15Z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2022-06-13T00:00:00Z</vt:filetime>
  </property>
</Properties>
</file>