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7" r:id="rId44"/>
    <p:sldId id="308" r:id="rId4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E24A9-36A3-49D4-A95B-96C0A9AA8E09}" type="datetimeFigureOut">
              <a:rPr lang="ru-RU" smtClean="0"/>
              <a:t>14.06.2022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62843-464F-46C7-9504-7886E671F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63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62843-464F-46C7-9504-7886E671F9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8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2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09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83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7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3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91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95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53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8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2133599" y="609600"/>
            <a:ext cx="6400801" cy="3969881"/>
          </a:xfrm>
          <a:prstGeom prst="rect">
            <a:avLst/>
          </a:prstGeom>
        </p:spPr>
        <p:txBody>
          <a:bodyPr vert="horz" wrap="square" lIns="0" tIns="296748" rIns="0" bIns="0" rtlCol="0">
            <a:spAutoFit/>
          </a:bodyPr>
          <a:lstStyle/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3600" b="1" spc="-40" dirty="0" err="1" smtClean="0">
                <a:solidFill>
                  <a:srgbClr val="0070C0"/>
                </a:solidFill>
              </a:rPr>
              <a:t>Alikhan</a:t>
            </a:r>
            <a:r>
              <a:rPr lang="en-US" sz="3600" b="1" spc="-40" dirty="0" smtClean="0">
                <a:solidFill>
                  <a:srgbClr val="0070C0"/>
                </a:solidFill>
              </a:rPr>
              <a:t> </a:t>
            </a:r>
            <a:r>
              <a:rPr lang="en-US" sz="3600" b="1" spc="-40" dirty="0" err="1" smtClean="0">
                <a:solidFill>
                  <a:srgbClr val="0070C0"/>
                </a:solidFill>
              </a:rPr>
              <a:t>Bokeikhan</a:t>
            </a:r>
            <a:r>
              <a:rPr lang="en-US" sz="3600" b="1" spc="-40" dirty="0" smtClean="0">
                <a:solidFill>
                  <a:srgbClr val="0070C0"/>
                </a:solidFill>
              </a:rPr>
              <a:t> University</a:t>
            </a:r>
            <a:endParaRPr lang="ru-RU" sz="3600" b="1" spc="-40" dirty="0">
              <a:solidFill>
                <a:srgbClr val="0070C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endParaRPr lang="en-US" sz="4500" b="1" spc="-40" dirty="0" smtClean="0">
              <a:solidFill>
                <a:srgbClr val="FF000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4500" b="1" spc="-40" dirty="0" err="1">
                <a:solidFill>
                  <a:srgbClr val="FF0000"/>
                </a:solidFill>
              </a:rPr>
              <a:t>Білім</a:t>
            </a:r>
            <a:r>
              <a:rPr lang="ru-RU" sz="4500" b="1" spc="-40" dirty="0">
                <a:solidFill>
                  <a:srgbClr val="FF0000"/>
                </a:solidFill>
              </a:rPr>
              <a:t> </a:t>
            </a:r>
            <a:r>
              <a:rPr lang="ru-RU" sz="4500" b="1" spc="-40" dirty="0" err="1">
                <a:solidFill>
                  <a:srgbClr val="FF0000"/>
                </a:solidFill>
              </a:rPr>
              <a:t>берудегі</a:t>
            </a:r>
            <a:r>
              <a:rPr lang="ru-RU" sz="4500" b="1" spc="-40" dirty="0">
                <a:solidFill>
                  <a:srgbClr val="FF0000"/>
                </a:solidFill>
              </a:rPr>
              <a:t> </a:t>
            </a:r>
            <a:r>
              <a:rPr lang="ru-RU" sz="4500" b="1" spc="-40" dirty="0" err="1">
                <a:solidFill>
                  <a:srgbClr val="FF0000"/>
                </a:solidFill>
              </a:rPr>
              <a:t>Академиялық</a:t>
            </a:r>
            <a:r>
              <a:rPr lang="ru-RU" sz="4500" b="1" spc="-40" dirty="0">
                <a:solidFill>
                  <a:srgbClr val="FF0000"/>
                </a:solidFill>
              </a:rPr>
              <a:t> </a:t>
            </a:r>
            <a:r>
              <a:rPr lang="ru-RU" sz="4500" b="1" spc="-40" dirty="0" err="1">
                <a:solidFill>
                  <a:srgbClr val="FF0000"/>
                </a:solidFill>
              </a:rPr>
              <a:t>адалдық</a:t>
            </a:r>
            <a:r>
              <a:rPr lang="ru-RU" sz="4500" b="1" spc="-40" dirty="0">
                <a:solidFill>
                  <a:srgbClr val="FF0000"/>
                </a:solidFill>
              </a:rPr>
              <a:t> </a:t>
            </a:r>
            <a:r>
              <a:rPr lang="ru-RU" sz="4500" b="1" spc="-40" dirty="0" err="1">
                <a:solidFill>
                  <a:srgbClr val="FF0000"/>
                </a:solidFill>
              </a:rPr>
              <a:t>принциптері</a:t>
            </a:r>
            <a:endParaRPr lang="ru-RU" sz="4500" b="1" spc="-5" dirty="0">
              <a:solidFill>
                <a:srgbClr val="FF000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2000" spc="-5" dirty="0" smtClean="0"/>
              <a:t>Семей </a:t>
            </a:r>
            <a:r>
              <a:rPr lang="kk-KZ" sz="2000" spc="-5" dirty="0" smtClean="0"/>
              <a:t>қ.</a:t>
            </a:r>
            <a:r>
              <a:rPr lang="ru-RU" sz="2000" spc="-5" dirty="0" smtClean="0"/>
              <a:t>-2022</a:t>
            </a:r>
            <a:endParaRPr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517" y="126355"/>
            <a:ext cx="468376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5" dirty="0">
                <a:solidFill>
                  <a:srgbClr val="00B050"/>
                </a:solidFill>
              </a:rPr>
              <a:t>Венгрия </a:t>
            </a:r>
            <a:r>
              <a:rPr lang="ru-RU" spc="-5" dirty="0" err="1" smtClean="0">
                <a:solidFill>
                  <a:srgbClr val="00B050"/>
                </a:solidFill>
              </a:rPr>
              <a:t>Президенті</a:t>
            </a:r>
            <a:endParaRPr sz="4400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362200"/>
            <a:ext cx="8056880" cy="423385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Calibri"/>
                <a:cs typeface="Calibri"/>
              </a:rPr>
              <a:t>2012</a:t>
            </a:r>
            <a:r>
              <a:rPr lang="ru-RU" sz="3200" spc="-5" dirty="0" smtClean="0">
                <a:latin typeface="Calibri"/>
                <a:cs typeface="Calibri"/>
              </a:rPr>
              <a:t> </a:t>
            </a:r>
            <a:r>
              <a:rPr lang="ru-RU" sz="3200" spc="-5" dirty="0">
                <a:latin typeface="Calibri"/>
                <a:cs typeface="Calibri"/>
              </a:rPr>
              <a:t>ж</a:t>
            </a:r>
            <a:r>
              <a:rPr lang="ru-RU" sz="3200" spc="-5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756285" marR="1335405" lvl="1" indent="-287020">
              <a:lnSpc>
                <a:spcPct val="100000"/>
              </a:lnSpc>
              <a:spcBef>
                <a:spcPts val="69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lang="ru-RU" sz="2800" spc="-5" dirty="0" smtClean="0">
                <a:cs typeface="Calibri"/>
              </a:rPr>
              <a:t>Венгрия </a:t>
            </a:r>
            <a:r>
              <a:rPr lang="ru-RU" sz="2800" spc="-5" dirty="0" err="1">
                <a:cs typeface="Calibri"/>
              </a:rPr>
              <a:t>Президенті</a:t>
            </a:r>
            <a:r>
              <a:rPr lang="ru-RU" sz="2800" spc="-5" dirty="0">
                <a:cs typeface="Calibri"/>
              </a:rPr>
              <a:t> Пал </a:t>
            </a:r>
            <a:r>
              <a:rPr lang="ru-RU" sz="2800" spc="-5" dirty="0" err="1">
                <a:cs typeface="Calibri"/>
              </a:rPr>
              <a:t>Шмитт</a:t>
            </a:r>
            <a:r>
              <a:rPr lang="ru-RU" sz="2800" spc="-5" dirty="0">
                <a:cs typeface="Calibri"/>
              </a:rPr>
              <a:t> плагиат </a:t>
            </a:r>
            <a:r>
              <a:rPr lang="ru-RU" sz="2800" spc="-5" dirty="0" err="1">
                <a:cs typeface="Calibri"/>
              </a:rPr>
              <a:t>айыптауларына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байланысты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отставкаға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кетті</a:t>
            </a:r>
            <a:r>
              <a:rPr lang="ru-RU" sz="2800" spc="-5" dirty="0" smtClean="0">
                <a:cs typeface="Calibri"/>
              </a:rPr>
              <a:t>.</a:t>
            </a:r>
          </a:p>
          <a:p>
            <a:pPr marL="756285" marR="1335405" lvl="1" indent="-287020">
              <a:lnSpc>
                <a:spcPct val="100000"/>
              </a:lnSpc>
              <a:spcBef>
                <a:spcPts val="69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lang="ru-RU" sz="2800" spc="-5" dirty="0" smtClean="0">
                <a:cs typeface="Calibri"/>
              </a:rPr>
              <a:t>Венгрия </a:t>
            </a:r>
            <a:r>
              <a:rPr lang="ru-RU" sz="2800" spc="-5" dirty="0" err="1">
                <a:cs typeface="Calibri"/>
              </a:rPr>
              <a:t>университеті</a:t>
            </a:r>
            <a:r>
              <a:rPr lang="ru-RU" sz="2800" spc="-5" dirty="0">
                <a:cs typeface="Calibri"/>
              </a:rPr>
              <a:t> оны 1992 </a:t>
            </a:r>
            <a:r>
              <a:rPr lang="ru-RU" sz="2800" spc="-5" dirty="0" err="1">
                <a:cs typeface="Calibri"/>
              </a:rPr>
              <a:t>жылы</a:t>
            </a:r>
            <a:r>
              <a:rPr lang="ru-RU" sz="2800" spc="-5" dirty="0">
                <a:cs typeface="Calibri"/>
              </a:rPr>
              <a:t> диссертация </a:t>
            </a:r>
            <a:r>
              <a:rPr lang="ru-RU" sz="2800" spc="-5" dirty="0" err="1">
                <a:cs typeface="Calibri"/>
              </a:rPr>
              <a:t>жазу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кезінде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басқа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автордың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жұмысын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қолданғанын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жариялап</a:t>
            </a:r>
            <a:r>
              <a:rPr lang="ru-RU" sz="2800" spc="-5" dirty="0">
                <a:cs typeface="Calibri"/>
              </a:rPr>
              <a:t>, </a:t>
            </a:r>
            <a:r>
              <a:rPr lang="ru-RU" sz="2800" spc="-5" dirty="0" err="1">
                <a:cs typeface="Calibri"/>
              </a:rPr>
              <a:t>докторлық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дәрежесінен</a:t>
            </a:r>
            <a:r>
              <a:rPr lang="ru-RU" sz="2800" spc="-5" dirty="0">
                <a:cs typeface="Calibri"/>
              </a:rPr>
              <a:t> </a:t>
            </a:r>
            <a:r>
              <a:rPr lang="ru-RU" sz="2800" spc="-5" dirty="0" err="1">
                <a:cs typeface="Calibri"/>
              </a:rPr>
              <a:t>айырды</a:t>
            </a:r>
            <a:r>
              <a:rPr lang="ru-RU" sz="2800" spc="-5" dirty="0"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62938"/>
            <a:ext cx="68580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800" marR="5080" indent="-952500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>
                <a:solidFill>
                  <a:srgbClr val="00B050"/>
                </a:solidFill>
              </a:rPr>
              <a:t>Германияның</a:t>
            </a:r>
            <a:r>
              <a:rPr lang="ru-RU" spc="-5" dirty="0">
                <a:solidFill>
                  <a:srgbClr val="00B050"/>
                </a:solidFill>
              </a:rPr>
              <a:t> </a:t>
            </a:r>
            <a:r>
              <a:rPr lang="ru-RU" spc="-5" dirty="0" err="1">
                <a:solidFill>
                  <a:srgbClr val="00B050"/>
                </a:solidFill>
              </a:rPr>
              <a:t>қорғаныс</a:t>
            </a:r>
            <a:r>
              <a:rPr lang="ru-RU" spc="-5" dirty="0">
                <a:solidFill>
                  <a:srgbClr val="00B050"/>
                </a:solidFill>
              </a:rPr>
              <a:t> </a:t>
            </a:r>
            <a:r>
              <a:rPr lang="ru-RU" spc="-5" dirty="0" err="1">
                <a:solidFill>
                  <a:srgbClr val="00B050"/>
                </a:solidFill>
              </a:rPr>
              <a:t>министрі</a:t>
            </a:r>
            <a:endParaRPr spc="-55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1402" y="2493653"/>
            <a:ext cx="7785100" cy="2692403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smtClean="0">
                <a:cs typeface="Calibri"/>
              </a:rPr>
              <a:t>2011 </a:t>
            </a:r>
            <a:r>
              <a:rPr lang="ru-RU" sz="3200" spc="-5" dirty="0">
                <a:cs typeface="Calibri"/>
              </a:rPr>
              <a:t>ж</a:t>
            </a:r>
            <a:r>
              <a:rPr lang="ru-RU" sz="3200" spc="-5" dirty="0" smtClean="0">
                <a:cs typeface="Calibri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Плагиаттың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ашылуына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байланысты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Қорғаныс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министрі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отставкаға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кетуге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мәжбүр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болдыГермания</a:t>
            </a:r>
            <a:r>
              <a:rPr lang="ru-RU" sz="3200" spc="-5" dirty="0">
                <a:cs typeface="Calibri"/>
              </a:rPr>
              <a:t> Карл-Теодор </a:t>
            </a:r>
            <a:r>
              <a:rPr lang="ru-RU" sz="3200" spc="-5" dirty="0" err="1">
                <a:cs typeface="Calibri"/>
              </a:rPr>
              <a:t>цу</a:t>
            </a:r>
            <a:r>
              <a:rPr lang="ru-RU" sz="3200" spc="-5" dirty="0">
                <a:cs typeface="Calibri"/>
              </a:rPr>
              <a:t> Гуттенберг.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0261" y="461899"/>
            <a:ext cx="1906270" cy="696595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</a:rPr>
              <a:t>Плагиат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381000" y="1905000"/>
            <a:ext cx="8229600" cy="3736022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63855" marR="327025">
              <a:lnSpc>
                <a:spcPct val="90000"/>
              </a:lnSpc>
              <a:spcBef>
                <a:spcPts val="484"/>
              </a:spcBef>
              <a:buFont typeface="Microsoft Sans Serif"/>
              <a:buChar char="•"/>
              <a:tabLst>
                <a:tab pos="363220" algn="l"/>
                <a:tab pos="363855" algn="l"/>
              </a:tabLst>
            </a:pPr>
            <a:r>
              <a:rPr lang="ru-RU" spc="-15" dirty="0"/>
              <a:t>•</a:t>
            </a:r>
            <a:r>
              <a:rPr lang="ru-RU" spc="-15" dirty="0" err="1"/>
              <a:t>Жиі</a:t>
            </a:r>
            <a:r>
              <a:rPr lang="ru-RU" spc="-15" dirty="0"/>
              <a:t> </a:t>
            </a:r>
            <a:r>
              <a:rPr lang="ru-RU" spc="-15" dirty="0" err="1"/>
              <a:t>сөздер</a:t>
            </a:r>
            <a:r>
              <a:rPr lang="ru-RU" spc="-15" dirty="0"/>
              <a:t> "плагиат", означающего "</a:t>
            </a:r>
            <a:r>
              <a:rPr lang="ru-RU" spc="-15" dirty="0" err="1"/>
              <a:t>даланы</a:t>
            </a:r>
            <a:r>
              <a:rPr lang="ru-RU" spc="-15" dirty="0"/>
              <a:t>, соблазнитель, </a:t>
            </a:r>
            <a:r>
              <a:rPr lang="ru-RU" spc="-15" dirty="0" err="1"/>
              <a:t>тонаушы</a:t>
            </a:r>
            <a:r>
              <a:rPr lang="ru-RU" spc="-15" dirty="0"/>
              <a:t> ...». (</a:t>
            </a:r>
            <a:r>
              <a:rPr lang="en-US" spc="-15" dirty="0"/>
              <a:t>https://www.turnitin.com/blog/5-historical- moments-that-shaped-plagiarism) </a:t>
            </a:r>
            <a:endParaRPr lang="kk-KZ" spc="-15" dirty="0"/>
          </a:p>
          <a:p>
            <a:pPr marL="20955" marR="327025" indent="0">
              <a:lnSpc>
                <a:spcPct val="90000"/>
              </a:lnSpc>
              <a:spcBef>
                <a:spcPts val="484"/>
              </a:spcBef>
              <a:buNone/>
              <a:tabLst>
                <a:tab pos="363220" algn="l"/>
                <a:tab pos="363855" algn="l"/>
              </a:tabLst>
            </a:pPr>
            <a:endParaRPr lang="kk-KZ" spc="-15" dirty="0" smtClean="0"/>
          </a:p>
          <a:p>
            <a:pPr marL="363855" marR="327025">
              <a:lnSpc>
                <a:spcPct val="90000"/>
              </a:lnSpc>
              <a:spcBef>
                <a:spcPts val="484"/>
              </a:spcBef>
              <a:buFont typeface="Microsoft Sans Serif"/>
              <a:buChar char="•"/>
              <a:tabLst>
                <a:tab pos="363220" algn="l"/>
                <a:tab pos="363855" algn="l"/>
              </a:tabLst>
            </a:pPr>
            <a:r>
              <a:rPr lang="en-US" spc="-15" dirty="0" smtClean="0"/>
              <a:t> </a:t>
            </a:r>
            <a:r>
              <a:rPr lang="ru-RU" spc="-15" dirty="0" err="1"/>
              <a:t>Егер</a:t>
            </a:r>
            <a:r>
              <a:rPr lang="ru-RU" spc="-15" dirty="0"/>
              <a:t> </a:t>
            </a:r>
            <a:r>
              <a:rPr lang="ru-RU" spc="-15" dirty="0" err="1"/>
              <a:t>қайталанатын</a:t>
            </a:r>
            <a:r>
              <a:rPr lang="ru-RU" spc="-15" dirty="0"/>
              <a:t> </a:t>
            </a:r>
            <a:r>
              <a:rPr lang="ru-RU" spc="-15" dirty="0" err="1"/>
              <a:t>сөздер</a:t>
            </a:r>
            <a:r>
              <a:rPr lang="ru-RU" spc="-15" dirty="0"/>
              <a:t> </a:t>
            </a:r>
            <a:r>
              <a:rPr lang="ru-RU" spc="-15" dirty="0" err="1"/>
              <a:t>болса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оларды</a:t>
            </a:r>
            <a:r>
              <a:rPr lang="ru-RU" spc="-15" dirty="0"/>
              <a:t> </a:t>
            </a:r>
            <a:r>
              <a:rPr lang="ru-RU" spc="-15" dirty="0" err="1"/>
              <a:t>көшіруге</a:t>
            </a:r>
            <a:r>
              <a:rPr lang="ru-RU" spc="-15" dirty="0"/>
              <a:t> </a:t>
            </a:r>
            <a:r>
              <a:rPr lang="ru-RU" spc="-15" dirty="0" err="1"/>
              <a:t>мүмкіндік</a:t>
            </a:r>
            <a:r>
              <a:rPr lang="ru-RU" spc="-15" dirty="0"/>
              <a:t>, </a:t>
            </a:r>
            <a:r>
              <a:rPr lang="ru-RU" spc="-15" dirty="0" err="1"/>
              <a:t>қызығушылық</a:t>
            </a:r>
            <a:r>
              <a:rPr lang="ru-RU" spc="-15" dirty="0"/>
              <a:t> </a:t>
            </a:r>
            <a:r>
              <a:rPr lang="ru-RU" spc="-15" dirty="0" err="1"/>
              <a:t>немесе</a:t>
            </a:r>
            <a:r>
              <a:rPr lang="ru-RU" spc="-15" dirty="0"/>
              <a:t> </a:t>
            </a:r>
            <a:r>
              <a:rPr lang="ru-RU" spc="-15" dirty="0" err="1"/>
              <a:t>азғырулар</a:t>
            </a:r>
            <a:r>
              <a:rPr lang="ru-RU" spc="-15" dirty="0"/>
              <a:t> </a:t>
            </a:r>
            <a:r>
              <a:rPr lang="ru-RU" spc="-15" dirty="0" err="1"/>
              <a:t>болса</a:t>
            </a:r>
            <a:endParaRPr spc="-5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9260" y="461899"/>
            <a:ext cx="4211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10" dirty="0">
                <a:solidFill>
                  <a:srgbClr val="FF0000"/>
                </a:solidFill>
              </a:rPr>
              <a:t>Плагиат </a:t>
            </a:r>
            <a:r>
              <a:rPr lang="ru-RU" spc="-10" dirty="0" err="1">
                <a:solidFill>
                  <a:srgbClr val="FF0000"/>
                </a:solidFill>
              </a:rPr>
              <a:t>тарихы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247" y="1905000"/>
            <a:ext cx="7971155" cy="4443396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840740" indent="-342900">
              <a:lnSpc>
                <a:spcPct val="80000"/>
              </a:lnSpc>
              <a:spcBef>
                <a:spcPts val="74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dirty="0" err="1" smtClean="0">
                <a:cs typeface="Calibri"/>
              </a:rPr>
              <a:t>Алғаш</a:t>
            </a:r>
            <a:r>
              <a:rPr lang="ru-RU" sz="2700" dirty="0" smtClean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рет</a:t>
            </a:r>
            <a:r>
              <a:rPr lang="ru-RU" sz="2700" dirty="0">
                <a:cs typeface="Calibri"/>
              </a:rPr>
              <a:t> "плагиат" </a:t>
            </a:r>
            <a:r>
              <a:rPr lang="ru-RU" sz="2700" dirty="0" err="1">
                <a:cs typeface="Calibri"/>
              </a:rPr>
              <a:t>сөзі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әдебиетте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б.з</a:t>
            </a:r>
            <a:r>
              <a:rPr lang="ru-RU" sz="2700" dirty="0">
                <a:cs typeface="Calibri"/>
              </a:rPr>
              <a:t>. д. 80 </a:t>
            </a:r>
            <a:r>
              <a:rPr lang="ru-RU" sz="2700" dirty="0" err="1">
                <a:cs typeface="Calibri"/>
              </a:rPr>
              <a:t>жылы</a:t>
            </a:r>
            <a:r>
              <a:rPr lang="ru-RU" sz="2700" dirty="0">
                <a:cs typeface="Calibri"/>
              </a:rPr>
              <a:t> Рим </a:t>
            </a:r>
            <a:r>
              <a:rPr lang="ru-RU" sz="2700" dirty="0" err="1">
                <a:cs typeface="Calibri"/>
              </a:rPr>
              <a:t>ақыны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Мартиал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қолданған</a:t>
            </a:r>
            <a:r>
              <a:rPr lang="ru-RU" sz="2700" dirty="0">
                <a:cs typeface="Calibri"/>
              </a:rPr>
              <a:t>. </a:t>
            </a:r>
            <a:endParaRPr lang="ru-RU" sz="2700" dirty="0" smtClean="0">
              <a:cs typeface="Calibri"/>
            </a:endParaRPr>
          </a:p>
          <a:p>
            <a:pPr marL="12700" marR="840740">
              <a:lnSpc>
                <a:spcPct val="80000"/>
              </a:lnSpc>
              <a:spcBef>
                <a:spcPts val="745"/>
              </a:spcBef>
              <a:tabLst>
                <a:tab pos="354965" algn="l"/>
                <a:tab pos="355600" algn="l"/>
              </a:tabLst>
            </a:pPr>
            <a:endParaRPr lang="ru-RU" sz="2700" dirty="0" smtClean="0">
              <a:cs typeface="Calibri"/>
            </a:endParaRPr>
          </a:p>
          <a:p>
            <a:pPr marL="355600" marR="840740" indent="-342900">
              <a:lnSpc>
                <a:spcPct val="80000"/>
              </a:lnSpc>
              <a:spcBef>
                <a:spcPts val="74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dirty="0" err="1" smtClean="0">
                <a:cs typeface="Calibri"/>
              </a:rPr>
              <a:t>Мартиал</a:t>
            </a:r>
            <a:r>
              <a:rPr lang="ru-RU" sz="2700" dirty="0" smtClean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тағы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бір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ақын-Фринтинустың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оның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шығармаларын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оқып</a:t>
            </a:r>
            <a:r>
              <a:rPr lang="ru-RU" sz="2700" dirty="0">
                <a:cs typeface="Calibri"/>
              </a:rPr>
              <a:t>, </a:t>
            </a:r>
            <a:r>
              <a:rPr lang="ru-RU" sz="2700" dirty="0" err="1">
                <a:cs typeface="Calibri"/>
              </a:rPr>
              <a:t>оларды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қабылдайтынын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білді</a:t>
            </a:r>
            <a:r>
              <a:rPr lang="ru-RU" sz="2700" dirty="0" smtClean="0">
                <a:cs typeface="Calibri"/>
              </a:rPr>
              <a:t>.</a:t>
            </a:r>
          </a:p>
          <a:p>
            <a:pPr marL="12700" marR="840740">
              <a:lnSpc>
                <a:spcPct val="80000"/>
              </a:lnSpc>
              <a:spcBef>
                <a:spcPts val="745"/>
              </a:spcBef>
              <a:tabLst>
                <a:tab pos="354965" algn="l"/>
                <a:tab pos="355600" algn="l"/>
              </a:tabLst>
            </a:pPr>
            <a:r>
              <a:rPr lang="ru-RU" sz="2700" dirty="0">
                <a:cs typeface="Calibri"/>
              </a:rPr>
              <a:t> </a:t>
            </a:r>
            <a:r>
              <a:rPr lang="ru-RU" sz="2700" dirty="0" smtClean="0">
                <a:cs typeface="Calibri"/>
              </a:rPr>
              <a:t>- </a:t>
            </a:r>
            <a:r>
              <a:rPr lang="ru-RU" sz="2700" dirty="0" err="1">
                <a:cs typeface="Calibri"/>
              </a:rPr>
              <a:t>Мартиал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Фредининді</a:t>
            </a:r>
            <a:r>
              <a:rPr lang="ru-RU" sz="2700" dirty="0">
                <a:cs typeface="Calibri"/>
              </a:rPr>
              <a:t> "плагиат" </a:t>
            </a:r>
            <a:r>
              <a:rPr lang="ru-RU" sz="2700" dirty="0" err="1">
                <a:cs typeface="Calibri"/>
              </a:rPr>
              <a:t>деп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атадыұрлаушы</a:t>
            </a:r>
            <a:r>
              <a:rPr lang="ru-RU" sz="2700" dirty="0" smtClean="0">
                <a:cs typeface="Calibri"/>
              </a:rPr>
              <a:t>.</a:t>
            </a:r>
          </a:p>
          <a:p>
            <a:pPr marL="12700" marR="840740">
              <a:lnSpc>
                <a:spcPct val="80000"/>
              </a:lnSpc>
              <a:spcBef>
                <a:spcPts val="745"/>
              </a:spcBef>
              <a:tabLst>
                <a:tab pos="354965" algn="l"/>
                <a:tab pos="355600" algn="l"/>
              </a:tabLst>
            </a:pPr>
            <a:r>
              <a:rPr lang="ru-RU" sz="2700" dirty="0" smtClean="0">
                <a:cs typeface="Calibri"/>
              </a:rPr>
              <a:t>–"</a:t>
            </a:r>
            <a:r>
              <a:rPr lang="ru-RU" sz="2700" dirty="0" err="1">
                <a:cs typeface="Calibri"/>
              </a:rPr>
              <a:t>Егер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сіз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оларды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менікі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деп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атағыңыз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келсе</a:t>
            </a:r>
            <a:r>
              <a:rPr lang="ru-RU" sz="2700" dirty="0">
                <a:cs typeface="Calibri"/>
              </a:rPr>
              <a:t>, Мен </a:t>
            </a:r>
            <a:r>
              <a:rPr lang="ru-RU" sz="2700" dirty="0" err="1">
                <a:cs typeface="Calibri"/>
              </a:rPr>
              <a:t>сізге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өлеңдерімді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тегін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жіберемін</a:t>
            </a:r>
            <a:r>
              <a:rPr lang="ru-RU" sz="2700" dirty="0">
                <a:cs typeface="Calibri"/>
              </a:rPr>
              <a:t>. </a:t>
            </a:r>
            <a:r>
              <a:rPr lang="ru-RU" sz="2700" dirty="0" err="1">
                <a:cs typeface="Calibri"/>
              </a:rPr>
              <a:t>Егер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қаласаңыз,олар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сіздікі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деп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аталуы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үшін</a:t>
            </a:r>
            <a:r>
              <a:rPr lang="ru-RU" sz="2700" dirty="0">
                <a:cs typeface="Calibri"/>
              </a:rPr>
              <a:t> оны </a:t>
            </a:r>
            <a:r>
              <a:rPr lang="ru-RU" sz="2700" dirty="0" err="1">
                <a:cs typeface="Calibri"/>
              </a:rPr>
              <a:t>сатып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алыңызолар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менікі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емес</a:t>
            </a:r>
            <a:r>
              <a:rPr lang="ru-RU" sz="2700" dirty="0">
                <a:cs typeface="Calibri"/>
              </a:rPr>
              <a:t> </a:t>
            </a:r>
            <a:r>
              <a:rPr lang="ru-RU" sz="2700" dirty="0" err="1">
                <a:cs typeface="Calibri"/>
              </a:rPr>
              <a:t>еді</a:t>
            </a:r>
            <a:r>
              <a:rPr lang="ru-RU" sz="2700" dirty="0">
                <a:cs typeface="Calibri"/>
              </a:rPr>
              <a:t>".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5378" y="377774"/>
            <a:ext cx="23355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0000"/>
                </a:solidFill>
              </a:rPr>
              <a:t>Плагиат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203" y="1729165"/>
            <a:ext cx="8042275" cy="4460965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91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400" spc="-10" dirty="0" err="1" smtClean="0">
                <a:cs typeface="Calibri"/>
              </a:rPr>
              <a:t>Басқа</a:t>
            </a:r>
            <a:r>
              <a:rPr lang="ru-RU" sz="3400" spc="-10" dirty="0" smtClean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адамдардың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туындыларын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немесе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идеяларын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өз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бетінше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ұсыну</a:t>
            </a:r>
            <a:r>
              <a:rPr lang="ru-RU" sz="3400" spc="-10" dirty="0" smtClean="0">
                <a:cs typeface="Calibri"/>
              </a:rPr>
              <a:t>.</a:t>
            </a:r>
          </a:p>
          <a:p>
            <a:pPr marL="12700" marR="5080">
              <a:lnSpc>
                <a:spcPct val="80000"/>
              </a:lnSpc>
              <a:spcBef>
                <a:spcPts val="910"/>
              </a:spcBef>
              <a:tabLst>
                <a:tab pos="354965" algn="l"/>
                <a:tab pos="355600" algn="l"/>
              </a:tabLst>
            </a:pP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smtClean="0">
                <a:cs typeface="Calibri"/>
              </a:rPr>
              <a:t>- </a:t>
            </a:r>
            <a:r>
              <a:rPr lang="ru-RU" sz="3400" spc="-10" dirty="0">
                <a:cs typeface="Calibri"/>
              </a:rPr>
              <a:t>Ой, </a:t>
            </a:r>
            <a:r>
              <a:rPr lang="ru-RU" sz="3400" spc="-10" dirty="0" smtClean="0">
                <a:cs typeface="Calibri"/>
              </a:rPr>
              <a:t>ой;</a:t>
            </a:r>
          </a:p>
          <a:p>
            <a:pPr marL="12700" marR="5080">
              <a:lnSpc>
                <a:spcPct val="80000"/>
              </a:lnSpc>
              <a:spcBef>
                <a:spcPts val="910"/>
              </a:spcBef>
              <a:tabLst>
                <a:tab pos="354965" algn="l"/>
                <a:tab pos="355600" algn="l"/>
              </a:tabLst>
            </a:pP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smtClean="0">
                <a:cs typeface="Calibri"/>
              </a:rPr>
              <a:t>- </a:t>
            </a:r>
            <a:r>
              <a:rPr lang="ru-RU" sz="3400" spc="-10" dirty="0" err="1">
                <a:cs typeface="Calibri"/>
              </a:rPr>
              <a:t>Тіл</a:t>
            </a:r>
            <a:r>
              <a:rPr lang="ru-RU" sz="3400" spc="-10" dirty="0">
                <a:cs typeface="Calibri"/>
              </a:rPr>
              <a:t>, </a:t>
            </a:r>
            <a:r>
              <a:rPr lang="ru-RU" sz="3400" spc="-10" dirty="0" err="1">
                <a:cs typeface="Calibri"/>
              </a:rPr>
              <a:t>тікелей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дәйексөздер</a:t>
            </a:r>
            <a:r>
              <a:rPr lang="ru-RU" sz="3400" spc="-10" dirty="0">
                <a:cs typeface="Calibri"/>
              </a:rPr>
              <a:t>, </a:t>
            </a:r>
            <a:r>
              <a:rPr lang="ru-RU" sz="3400" spc="-10" dirty="0" err="1" smtClean="0">
                <a:cs typeface="Calibri"/>
              </a:rPr>
              <a:t>фразалар</a:t>
            </a:r>
            <a:endParaRPr lang="ru-RU" sz="3400" spc="-10" dirty="0" smtClean="0"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910"/>
              </a:spcBef>
              <a:tabLst>
                <a:tab pos="354965" algn="l"/>
                <a:tab pos="355600" algn="l"/>
              </a:tabLst>
            </a:pP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smtClean="0">
                <a:cs typeface="Calibri"/>
              </a:rPr>
              <a:t>- </a:t>
            </a:r>
            <a:r>
              <a:rPr lang="ru-RU" sz="3400" spc="-10" dirty="0" err="1">
                <a:cs typeface="Calibri"/>
              </a:rPr>
              <a:t>Құрылымы</a:t>
            </a:r>
            <a:r>
              <a:rPr lang="ru-RU" sz="3400" spc="-10" dirty="0">
                <a:cs typeface="Calibri"/>
              </a:rPr>
              <a:t>, </a:t>
            </a:r>
            <a:r>
              <a:rPr lang="ru-RU" sz="3400" spc="-10" dirty="0" err="1">
                <a:cs typeface="Calibri"/>
              </a:rPr>
              <a:t>ұйымы</a:t>
            </a:r>
            <a:r>
              <a:rPr lang="ru-RU" sz="3400" spc="-10" dirty="0">
                <a:cs typeface="Calibri"/>
              </a:rPr>
              <a:t> </a:t>
            </a:r>
            <a:endParaRPr lang="ru-RU" sz="3400" spc="-10" dirty="0" smtClean="0"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910"/>
              </a:spcBef>
              <a:tabLst>
                <a:tab pos="354965" algn="l"/>
                <a:tab pos="355600" algn="l"/>
              </a:tabLst>
            </a:pPr>
            <a:endParaRPr lang="ru-RU" sz="3400" spc="-10" dirty="0" smtClean="0">
              <a:cs typeface="Calibri"/>
            </a:endParaRPr>
          </a:p>
          <a:p>
            <a:pPr marL="469900" marR="5080" indent="-457200">
              <a:lnSpc>
                <a:spcPct val="80000"/>
              </a:lnSpc>
              <a:spcBef>
                <a:spcPts val="910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ru-RU" sz="3400" spc="-10" dirty="0" smtClean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Студенттер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қолданғанның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бәрін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өздері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емес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деп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санауы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керекменшікті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және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дереккөзге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сілтеме</a:t>
            </a:r>
            <a:r>
              <a:rPr lang="ru-RU" sz="3400" spc="-10" dirty="0">
                <a:cs typeface="Calibri"/>
              </a:rPr>
              <a:t> </a:t>
            </a:r>
            <a:r>
              <a:rPr lang="ru-RU" sz="3400" spc="-10" dirty="0" err="1">
                <a:cs typeface="Calibri"/>
              </a:rPr>
              <a:t>жасаңыз</a:t>
            </a:r>
            <a:endParaRPr sz="34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0494" y="377774"/>
            <a:ext cx="27660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0000"/>
                </a:solidFill>
              </a:rPr>
              <a:t>Ин</a:t>
            </a:r>
            <a:r>
              <a:rPr sz="5400" spc="-50" dirty="0">
                <a:solidFill>
                  <a:srgbClr val="FF0000"/>
                </a:solidFill>
              </a:rPr>
              <a:t>т</a:t>
            </a:r>
            <a:r>
              <a:rPr sz="5400" dirty="0">
                <a:solidFill>
                  <a:srgbClr val="FF0000"/>
                </a:solidFill>
              </a:rPr>
              <a:t>ерн</a:t>
            </a:r>
            <a:r>
              <a:rPr sz="5400" spc="-30" dirty="0">
                <a:solidFill>
                  <a:srgbClr val="FF0000"/>
                </a:solidFill>
              </a:rPr>
              <a:t>е</a:t>
            </a:r>
            <a:r>
              <a:rPr sz="54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2209800"/>
            <a:ext cx="7551420" cy="25013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200" spc="-20" dirty="0" smtClean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Студенттер</a:t>
            </a:r>
            <a:r>
              <a:rPr lang="ru-RU" sz="3200" spc="-20" dirty="0">
                <a:cs typeface="Calibri"/>
              </a:rPr>
              <a:t> не </a:t>
            </a:r>
            <a:r>
              <a:rPr lang="ru-RU" sz="3200" spc="-20" dirty="0" err="1">
                <a:cs typeface="Calibri"/>
              </a:rPr>
              <a:t>істей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алатындығын</a:t>
            </a:r>
            <a:r>
              <a:rPr lang="ru-RU" sz="3200" spc="-20" dirty="0">
                <a:cs typeface="Calibri"/>
              </a:rPr>
              <a:t> тез </a:t>
            </a:r>
            <a:r>
              <a:rPr lang="ru-RU" sz="3200" spc="-20" dirty="0" err="1">
                <a:cs typeface="Calibri"/>
              </a:rPr>
              <a:t>түсіндіболдырмау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мақалаларды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жазу</a:t>
            </a:r>
            <a:r>
              <a:rPr lang="ru-RU" sz="3200" spc="-20" dirty="0">
                <a:cs typeface="Calibri"/>
              </a:rPr>
              <a:t>, </a:t>
            </a:r>
            <a:r>
              <a:rPr lang="ru-RU" sz="3200" spc="-20" dirty="0" err="1">
                <a:cs typeface="Calibri"/>
              </a:rPr>
              <a:t>жай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ғана</a:t>
            </a:r>
            <a:r>
              <a:rPr lang="ru-RU" sz="3200" spc="-20" dirty="0">
                <a:cs typeface="Calibri"/>
              </a:rPr>
              <a:t> скопируют </a:t>
            </a:r>
            <a:r>
              <a:rPr lang="ru-RU" sz="3200" spc="-20" dirty="0" err="1">
                <a:cs typeface="Calibri"/>
              </a:rPr>
              <a:t>болса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керек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керек</a:t>
            </a:r>
            <a:r>
              <a:rPr lang="ru-RU" sz="3200" spc="-20" dirty="0" smtClean="0">
                <a:cs typeface="Calibri"/>
              </a:rPr>
              <a:t>.</a:t>
            </a:r>
          </a:p>
          <a:p>
            <a:pPr marL="12065">
              <a:lnSpc>
                <a:spcPct val="100000"/>
              </a:lnSpc>
              <a:spcBef>
                <a:spcPts val="105"/>
              </a:spcBef>
              <a:tabLst>
                <a:tab pos="299720" algn="l"/>
              </a:tabLst>
            </a:pPr>
            <a:endParaRPr lang="ru-RU" sz="3200" spc="-20" dirty="0" smtClean="0"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200" spc="-20" dirty="0" smtClean="0">
                <a:cs typeface="Calibri"/>
              </a:rPr>
              <a:t>Тек </a:t>
            </a:r>
            <a:r>
              <a:rPr lang="ru-RU" sz="3200" spc="-20" dirty="0">
                <a:cs typeface="Calibri"/>
              </a:rPr>
              <a:t>2000 </a:t>
            </a:r>
            <a:r>
              <a:rPr lang="ru-RU" sz="3200" spc="-20" dirty="0" err="1">
                <a:cs typeface="Calibri"/>
              </a:rPr>
              <a:t>жылы</a:t>
            </a:r>
            <a:r>
              <a:rPr lang="ru-RU" sz="3200" spc="-20" dirty="0">
                <a:cs typeface="Calibri"/>
              </a:rPr>
              <a:t> </a:t>
            </a:r>
            <a:r>
              <a:rPr lang="en-US" sz="3200" spc="-20" dirty="0">
                <a:cs typeface="Calibri"/>
              </a:rPr>
              <a:t>Turnitin.com </a:t>
            </a:r>
            <a:r>
              <a:rPr lang="ru-RU" sz="3200" spc="-20" dirty="0" err="1">
                <a:cs typeface="Calibri"/>
              </a:rPr>
              <a:t>іске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қосылды</a:t>
            </a:r>
            <a:r>
              <a:rPr lang="ru-RU" sz="3200" spc="-20" dirty="0"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126356"/>
            <a:ext cx="5300624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dirty="0" err="1">
                <a:solidFill>
                  <a:srgbClr val="FF0000"/>
                </a:solidFill>
              </a:rPr>
              <a:t>Бұзушылық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мысалдары</a:t>
            </a:r>
            <a:r>
              <a:rPr lang="ru-RU" dirty="0">
                <a:solidFill>
                  <a:srgbClr val="FF0000"/>
                </a:solidFill>
              </a:rPr>
              <a:t> (плагиат)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7" y="2209800"/>
            <a:ext cx="7888605" cy="341183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>
                <a:cs typeface="Calibri"/>
              </a:rPr>
              <a:t>Жұмыстарды</a:t>
            </a:r>
            <a:r>
              <a:rPr lang="ru-RU" sz="3200" spc="-5" dirty="0">
                <a:cs typeface="Calibri"/>
              </a:rPr>
              <a:t> онлайн </a:t>
            </a:r>
            <a:r>
              <a:rPr lang="ru-RU" sz="3200" spc="-5" dirty="0" err="1">
                <a:cs typeface="Calibri"/>
              </a:rPr>
              <a:t>сатып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алуИнтернеттен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көшіру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және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қою</a:t>
            </a:r>
            <a:r>
              <a:rPr lang="ru-RU" sz="3200" spc="-5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Сөздер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>
                <a:cs typeface="Calibri"/>
              </a:rPr>
              <a:t>мен </a:t>
            </a:r>
            <a:r>
              <a:rPr lang="ru-RU" sz="3200" spc="-5" dirty="0" err="1">
                <a:cs typeface="Calibri"/>
              </a:rPr>
              <a:t>сөйлемдерді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қайта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құру</a:t>
            </a:r>
            <a:r>
              <a:rPr lang="ru-RU" sz="3200" spc="-5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Дереккөзге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сілтеме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жасамай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ақпаратты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пайдалану</a:t>
            </a:r>
            <a:endParaRPr lang="ru-RU" sz="3200" spc="-5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Жұмысты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қайта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пайдалану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1912" y="469804"/>
            <a:ext cx="587768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1920" marR="5080" indent="-1379855">
              <a:lnSpc>
                <a:spcPct val="100000"/>
              </a:lnSpc>
              <a:spcBef>
                <a:spcPts val="9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Байқаусызда</a:t>
            </a:r>
            <a:r>
              <a:rPr lang="ru-RU" spc="-10" dirty="0">
                <a:solidFill>
                  <a:srgbClr val="FF0000"/>
                </a:solidFill>
              </a:rPr>
              <a:t> плагиат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9471"/>
            <a:ext cx="8034655" cy="3731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2715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Плагиаттың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көп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бөлігі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іс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жүзінде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байқаусызда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болады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және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шын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мәнінде</a:t>
            </a:r>
            <a:r>
              <a:rPr lang="ru-RU" sz="3000" spc="-10" dirty="0">
                <a:cs typeface="Calibri"/>
              </a:rPr>
              <a:t> не </a:t>
            </a:r>
            <a:r>
              <a:rPr lang="ru-RU" sz="3000" spc="-10" dirty="0" err="1">
                <a:cs typeface="Calibri"/>
              </a:rPr>
              <a:t>екенін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нашар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түсінуден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туындайдыақпаратты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қасақана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қасақана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немесе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бұрмалау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емес</a:t>
            </a:r>
            <a:r>
              <a:rPr lang="ru-RU" sz="3000" spc="-10" dirty="0">
                <a:cs typeface="Calibri"/>
              </a:rPr>
              <a:t>, </a:t>
            </a:r>
            <a:r>
              <a:rPr lang="ru-RU" sz="3000" spc="-10" dirty="0" err="1">
                <a:cs typeface="Calibri"/>
              </a:rPr>
              <a:t>жатқызу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керек</a:t>
            </a:r>
            <a:r>
              <a:rPr lang="ru-RU" sz="3000" spc="-10" dirty="0">
                <a:cs typeface="Calibri"/>
              </a:rPr>
              <a:t>. </a:t>
            </a:r>
            <a:endParaRPr lang="ru-RU" sz="3000" spc="-10" dirty="0" smtClean="0">
              <a:cs typeface="Calibri"/>
            </a:endParaRPr>
          </a:p>
          <a:p>
            <a:pPr marL="355600" marR="132715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000" spc="-10" dirty="0">
              <a:cs typeface="Calibri"/>
            </a:endParaRPr>
          </a:p>
          <a:p>
            <a:pPr marL="355600" marR="132715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10" dirty="0" err="1" smtClean="0">
                <a:cs typeface="Calibri"/>
              </a:rPr>
              <a:t>Көптеген</a:t>
            </a:r>
            <a:r>
              <a:rPr lang="ru-RU" sz="3000" spc="-10" dirty="0" smtClean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университеттер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қасақана</a:t>
            </a:r>
            <a:r>
              <a:rPr lang="ru-RU" sz="3000" spc="-10" dirty="0">
                <a:cs typeface="Calibri"/>
              </a:rPr>
              <a:t> </a:t>
            </a:r>
            <a:r>
              <a:rPr lang="ru-RU" sz="3000" spc="-10" dirty="0" err="1">
                <a:cs typeface="Calibri"/>
              </a:rPr>
              <a:t>жәнекездейсоқ</a:t>
            </a:r>
            <a:r>
              <a:rPr lang="ru-RU" sz="3000" spc="-10" dirty="0">
                <a:cs typeface="Calibri"/>
              </a:rPr>
              <a:t> плагиат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1" y="131250"/>
            <a:ext cx="6105524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3525">
              <a:lnSpc>
                <a:spcPct val="100000"/>
              </a:lnSpc>
              <a:spcBef>
                <a:spcPts val="95"/>
              </a:spcBef>
            </a:pPr>
            <a:r>
              <a:rPr spc="-10" dirty="0" err="1">
                <a:solidFill>
                  <a:srgbClr val="FF0000"/>
                </a:solidFill>
              </a:rPr>
              <a:t>Самоплагиат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lang="ru-RU" spc="-5" dirty="0" smtClean="0">
                <a:solidFill>
                  <a:srgbClr val="FF0000"/>
                </a:solidFill>
              </a:rPr>
              <a:t/>
            </a:r>
            <a:br>
              <a:rPr lang="ru-RU" spc="-5" dirty="0" smtClean="0">
                <a:solidFill>
                  <a:srgbClr val="FF0000"/>
                </a:solidFill>
              </a:rPr>
            </a:br>
            <a:r>
              <a:rPr spc="-10" dirty="0" smtClean="0">
                <a:solidFill>
                  <a:srgbClr val="FF0000"/>
                </a:solidFill>
              </a:rPr>
              <a:t>(</a:t>
            </a:r>
            <a:r>
              <a:rPr spc="-10" dirty="0">
                <a:solidFill>
                  <a:srgbClr val="FF0000"/>
                </a:solidFill>
              </a:rPr>
              <a:t>self-plagiarism)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946"/>
            <a:ext cx="8007984" cy="40043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0" dirty="0">
                <a:cs typeface="Calibri"/>
              </a:rPr>
              <a:t> Студент </a:t>
            </a:r>
            <a:r>
              <a:rPr lang="ru-RU" sz="3200" spc="-10" dirty="0" err="1">
                <a:cs typeface="Calibri"/>
              </a:rPr>
              <a:t>бірдей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жұмысты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екі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түрлі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курста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ұсына</a:t>
            </a:r>
            <a:r>
              <a:rPr lang="ru-RU" sz="3200" spc="-10" dirty="0">
                <a:cs typeface="Calibri"/>
              </a:rPr>
              <a:t> ала </a:t>
            </a:r>
            <a:r>
              <a:rPr lang="ru-RU" sz="3200" spc="-10" dirty="0" err="1">
                <a:cs typeface="Calibri"/>
              </a:rPr>
              <a:t>ма</a:t>
            </a:r>
            <a:r>
              <a:rPr lang="ru-RU" sz="3200" spc="-10" dirty="0" smtClean="0">
                <a:cs typeface="Calibri"/>
              </a:rPr>
              <a:t>?</a:t>
            </a:r>
          </a:p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 smtClean="0">
              <a:cs typeface="Calibri"/>
            </a:endParaRPr>
          </a:p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0" dirty="0" err="1" smtClean="0">
                <a:cs typeface="Calibri"/>
              </a:rPr>
              <a:t>Бұл</a:t>
            </a:r>
            <a:r>
              <a:rPr lang="ru-RU" sz="3200" spc="-10" dirty="0" smtClean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саясаттың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негізі</a:t>
            </a:r>
            <a:r>
              <a:rPr lang="ru-RU" sz="3200" spc="-10" dirty="0">
                <a:cs typeface="Calibri"/>
              </a:rPr>
              <a:t>, </a:t>
            </a:r>
            <a:r>
              <a:rPr lang="ru-RU" sz="3200" spc="-10" dirty="0" err="1">
                <a:cs typeface="Calibri"/>
              </a:rPr>
              <a:t>әдетте</a:t>
            </a:r>
            <a:r>
              <a:rPr lang="ru-RU" sz="3200" spc="-10" dirty="0">
                <a:cs typeface="Calibri"/>
              </a:rPr>
              <a:t>, </a:t>
            </a:r>
            <a:r>
              <a:rPr lang="ru-RU" sz="3200" spc="-10" dirty="0" err="1">
                <a:cs typeface="Calibri"/>
              </a:rPr>
              <a:t>бұлсол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жұмыс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үшін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әділетсіз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несие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 smtClean="0">
                <a:cs typeface="Calibri"/>
              </a:rPr>
              <a:t>береді</a:t>
            </a:r>
            <a:endParaRPr lang="ru-RU" sz="3200" spc="-10" dirty="0" smtClean="0">
              <a:cs typeface="Calibri"/>
            </a:endParaRPr>
          </a:p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 smtClean="0">
              <a:cs typeface="Calibri"/>
            </a:endParaRPr>
          </a:p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0" dirty="0" err="1" smtClean="0">
                <a:cs typeface="Calibri"/>
              </a:rPr>
              <a:t>Студенттер</a:t>
            </a:r>
            <a:r>
              <a:rPr lang="ru-RU" sz="3200" spc="-10" dirty="0" smtClean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өз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оқытушыларымен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кеңесуі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керек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8777" y="96644"/>
            <a:ext cx="304990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15" dirty="0" err="1">
                <a:solidFill>
                  <a:srgbClr val="FF0000"/>
                </a:solidFill>
              </a:rPr>
              <a:t>Бұл</a:t>
            </a:r>
            <a:r>
              <a:rPr lang="ru-RU" spc="-15" dirty="0">
                <a:solidFill>
                  <a:srgbClr val="FF0000"/>
                </a:solidFill>
              </a:rPr>
              <a:t> плагиат па?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05000"/>
            <a:ext cx="7815580" cy="3473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20" dirty="0" err="1" smtClean="0">
                <a:cs typeface="Calibri"/>
              </a:rPr>
              <a:t>Егер</a:t>
            </a:r>
            <a:r>
              <a:rPr lang="ru-RU" sz="3200" spc="-20" dirty="0" smtClean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сіз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өзіңіздің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жақын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досыңыздың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идеясын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қолдансаңыз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және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ол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сізге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қарсы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болмасапайдалану</a:t>
            </a:r>
            <a:r>
              <a:rPr lang="ru-RU" sz="3200" spc="-20" dirty="0" smtClean="0">
                <a:cs typeface="Calibri"/>
              </a:rPr>
              <a:t>?</a:t>
            </a: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20" dirty="0" err="1" smtClean="0">
                <a:cs typeface="Calibri"/>
              </a:rPr>
              <a:t>Кейбір</a:t>
            </a:r>
            <a:r>
              <a:rPr lang="ru-RU" sz="3200" spc="-20" dirty="0" smtClean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мәдениеттерде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басқа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автордың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сөздерін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көшіру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>
                <a:cs typeface="Calibri"/>
              </a:rPr>
              <a:t>жалпы</a:t>
            </a: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err="1" smtClean="0">
                <a:cs typeface="Calibri"/>
              </a:rPr>
              <a:t>қабылданған</a:t>
            </a:r>
            <a:endParaRPr lang="ru-RU" sz="3200" spc="-20" dirty="0" smtClean="0"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lang="ru-RU" sz="3200" spc="-20" dirty="0">
                <a:cs typeface="Calibri"/>
              </a:rPr>
              <a:t> </a:t>
            </a:r>
            <a:r>
              <a:rPr lang="ru-RU" sz="3200" spc="-20" dirty="0" smtClean="0">
                <a:cs typeface="Calibri"/>
              </a:rPr>
              <a:t>– 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"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Біз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ұсынамыз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деп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ойлаймыз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"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ғылыми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жазу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стилі-біз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20" dirty="0" err="1">
                <a:solidFill>
                  <a:srgbClr val="FF0000"/>
                </a:solidFill>
                <a:cs typeface="Calibri"/>
              </a:rPr>
              <a:t>кімбіз</a:t>
            </a:r>
            <a:r>
              <a:rPr lang="ru-RU" sz="3200" spc="-20" dirty="0">
                <a:solidFill>
                  <a:srgbClr val="FF0000"/>
                </a:solidFill>
                <a:cs typeface="Calibri"/>
              </a:rPr>
              <a:t>?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85" y="-516902"/>
            <a:ext cx="5746115" cy="27206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35150">
              <a:lnSpc>
                <a:spcPct val="100000"/>
              </a:lnSpc>
              <a:spcBef>
                <a:spcPts val="95"/>
              </a:spcBef>
            </a:pPr>
            <a:r>
              <a:rPr lang="ru-RU" spc="-20" dirty="0" smtClean="0"/>
              <a:t/>
            </a:r>
            <a:br>
              <a:rPr lang="ru-RU" spc="-20" dirty="0" smtClean="0"/>
            </a:br>
            <a:r>
              <a:rPr lang="ru-RU" spc="-20" dirty="0"/>
              <a:t/>
            </a:r>
            <a:br>
              <a:rPr lang="ru-RU" spc="-20" dirty="0"/>
            </a:br>
            <a:r>
              <a:rPr lang="ru-RU" spc="-20" dirty="0" err="1">
                <a:solidFill>
                  <a:srgbClr val="FF0000"/>
                </a:solidFill>
              </a:rPr>
              <a:t>Академиялық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адалдық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дегеніміз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smtClean="0">
                <a:solidFill>
                  <a:srgbClr val="FF0000"/>
                </a:solidFill>
              </a:rPr>
              <a:t>не</a:t>
            </a:r>
            <a:r>
              <a:rPr dirty="0" smtClean="0">
                <a:solidFill>
                  <a:srgbClr val="FF0000"/>
                </a:solidFill>
              </a:rPr>
              <a:t>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324" y="1867281"/>
            <a:ext cx="6698615" cy="25013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 smtClean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0" dirty="0" err="1" smtClean="0">
                <a:cs typeface="Calibri"/>
              </a:rPr>
              <a:t>Академиялық</a:t>
            </a:r>
            <a:r>
              <a:rPr lang="ru-RU" sz="3200" spc="-10" dirty="0" smtClean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адалдықтың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ең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жоғары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стандарттарын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қолдау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неліктен</a:t>
            </a:r>
            <a:r>
              <a:rPr lang="ru-RU" sz="3200" spc="-10" dirty="0">
                <a:cs typeface="Calibri"/>
              </a:rPr>
              <a:t> </a:t>
            </a:r>
            <a:r>
              <a:rPr lang="ru-RU" sz="3200" spc="-10" dirty="0" err="1">
                <a:cs typeface="Calibri"/>
              </a:rPr>
              <a:t>маңызды</a:t>
            </a:r>
            <a:r>
              <a:rPr lang="ru-RU" sz="3200" spc="-10" dirty="0">
                <a:cs typeface="Calibri"/>
              </a:rPr>
              <a:t>?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949" y="228600"/>
            <a:ext cx="61722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6235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solidFill>
                  <a:srgbClr val="FF0000"/>
                </a:solidFill>
                <a:latin typeface="Calibri"/>
                <a:cs typeface="Calibri"/>
              </a:rPr>
              <a:t>Software </a:t>
            </a:r>
            <a:r>
              <a:rPr lang="ru-RU" sz="3600" dirty="0" err="1">
                <a:solidFill>
                  <a:srgbClr val="FF0000"/>
                </a:solidFill>
              </a:rPr>
              <a:t>Плагиатты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анықтауға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арналған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бағдарламалық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жасақтама</a:t>
            </a:r>
            <a:endParaRPr sz="3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81200"/>
            <a:ext cx="7650480" cy="374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324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5" dirty="0" err="1" smtClean="0">
                <a:cs typeface="Calibri"/>
              </a:rPr>
              <a:t>Тәжірибелі</a:t>
            </a:r>
            <a:r>
              <a:rPr lang="ru-RU" sz="3000" spc="-5" dirty="0" smtClean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оқытушылар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қабілеттімүмкін</a:t>
            </a:r>
            <a:r>
              <a:rPr lang="ru-RU" sz="3000" spc="-5" dirty="0">
                <a:cs typeface="Calibri"/>
              </a:rPr>
              <a:t> "плагиат" </a:t>
            </a:r>
            <a:r>
              <a:rPr lang="ru-RU" sz="3000" spc="-5" dirty="0" err="1">
                <a:cs typeface="Calibri"/>
              </a:rPr>
              <a:t>бөлігін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анықтаңыз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smtClean="0">
                <a:cs typeface="Calibri"/>
              </a:rPr>
              <a:t> </a:t>
            </a:r>
          </a:p>
          <a:p>
            <a:pPr marL="355600" indent="-342900">
              <a:lnSpc>
                <a:spcPts val="324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5" dirty="0" err="1" smtClean="0">
                <a:cs typeface="Calibri"/>
              </a:rPr>
              <a:t>Университеттер</a:t>
            </a:r>
            <a:r>
              <a:rPr lang="ru-RU" sz="3000" spc="-5" dirty="0" smtClean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плагиатты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анықтау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және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алдын-алу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үшін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технологияны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 smtClean="0">
                <a:cs typeface="Calibri"/>
              </a:rPr>
              <a:t>қолданады</a:t>
            </a:r>
            <a:endParaRPr lang="ru-RU" sz="3000" spc="-5" dirty="0" smtClean="0">
              <a:cs typeface="Calibri"/>
            </a:endParaRPr>
          </a:p>
          <a:p>
            <a:pPr marL="355600" indent="-342900">
              <a:lnSpc>
                <a:spcPts val="324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5" dirty="0" smtClean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Плагиаттың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алдын-алу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және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анықтау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үшін</a:t>
            </a:r>
            <a:r>
              <a:rPr lang="ru-RU" sz="3000" spc="-5" dirty="0">
                <a:cs typeface="Calibri"/>
              </a:rPr>
              <a:t>" </a:t>
            </a:r>
            <a:r>
              <a:rPr lang="en-US" sz="3000" spc="-5" dirty="0" err="1">
                <a:cs typeface="Calibri"/>
              </a:rPr>
              <a:t>Turnitin</a:t>
            </a:r>
            <a:r>
              <a:rPr lang="en-US" sz="3000" spc="-5" dirty="0">
                <a:cs typeface="Calibri"/>
              </a:rPr>
              <a:t> "</a:t>
            </a:r>
            <a:r>
              <a:rPr lang="ru-RU" sz="3000" spc="-5" dirty="0" err="1">
                <a:cs typeface="Calibri"/>
              </a:rPr>
              <a:t>немесе</a:t>
            </a:r>
            <a:r>
              <a:rPr lang="ru-RU" sz="3000" spc="-5" dirty="0">
                <a:cs typeface="Calibri"/>
              </a:rPr>
              <a:t>" </a:t>
            </a:r>
            <a:r>
              <a:rPr lang="en-US" sz="3000" spc="-5" dirty="0" err="1">
                <a:cs typeface="Calibri"/>
              </a:rPr>
              <a:t>SafeAssign</a:t>
            </a:r>
            <a:r>
              <a:rPr lang="en-US" sz="3000" spc="-5" dirty="0">
                <a:cs typeface="Calibri"/>
              </a:rPr>
              <a:t> " </a:t>
            </a:r>
            <a:r>
              <a:rPr lang="ru-RU" sz="3000" spc="-5" dirty="0" err="1">
                <a:cs typeface="Calibri"/>
              </a:rPr>
              <a:t>бағдарламалық</a:t>
            </a:r>
            <a:r>
              <a:rPr lang="ru-RU" sz="3000" spc="-5" dirty="0">
                <a:cs typeface="Calibri"/>
              </a:rPr>
              <a:t> </a:t>
            </a:r>
            <a:r>
              <a:rPr lang="ru-RU" sz="3000" spc="-5" dirty="0" err="1">
                <a:cs typeface="Calibri"/>
              </a:rPr>
              <a:t>жасақтамасы</a:t>
            </a:r>
            <a:r>
              <a:rPr lang="ru-RU" sz="3000" spc="-5" dirty="0" smtClean="0">
                <a:cs typeface="Calibri"/>
              </a:rPr>
              <a:t>. </a:t>
            </a:r>
          </a:p>
          <a:p>
            <a:pPr marL="355600" indent="-342900">
              <a:lnSpc>
                <a:spcPts val="324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000" spc="-5" dirty="0" smtClean="0">
                <a:solidFill>
                  <a:srgbClr val="FF0000"/>
                </a:solidFill>
                <a:cs typeface="Calibri"/>
              </a:rPr>
              <a:t>Технология </a:t>
            </a:r>
            <a:r>
              <a:rPr lang="ru-RU" sz="3000" spc="-5" dirty="0" err="1">
                <a:solidFill>
                  <a:srgbClr val="FF0000"/>
                </a:solidFill>
                <a:cs typeface="Calibri"/>
              </a:rPr>
              <a:t>ұқсастықтарды</a:t>
            </a:r>
            <a:r>
              <a:rPr lang="ru-RU" sz="3000" spc="-5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000" spc="-5" dirty="0" err="1">
                <a:solidFill>
                  <a:srgbClr val="FF0000"/>
                </a:solidFill>
                <a:cs typeface="Calibri"/>
              </a:rPr>
              <a:t>анықтайды</a:t>
            </a:r>
            <a:r>
              <a:rPr lang="ru-RU" sz="3000" spc="-5" dirty="0">
                <a:solidFill>
                  <a:srgbClr val="FF0000"/>
                </a:solidFill>
                <a:cs typeface="Calibri"/>
              </a:rPr>
              <a:t>, </a:t>
            </a:r>
            <a:r>
              <a:rPr lang="ru-RU" sz="3000" spc="-5" dirty="0" err="1">
                <a:solidFill>
                  <a:srgbClr val="FF0000"/>
                </a:solidFill>
                <a:cs typeface="Calibri"/>
              </a:rPr>
              <a:t>бірақ</a:t>
            </a:r>
            <a:r>
              <a:rPr lang="ru-RU" sz="3000" spc="-5" dirty="0">
                <a:solidFill>
                  <a:srgbClr val="FF0000"/>
                </a:solidFill>
                <a:cs typeface="Calibri"/>
              </a:rPr>
              <a:t> плагиат </a:t>
            </a:r>
            <a:r>
              <a:rPr lang="ru-RU" sz="3000" spc="-5" dirty="0" err="1">
                <a:solidFill>
                  <a:srgbClr val="FF0000"/>
                </a:solidFill>
                <a:cs typeface="Calibri"/>
              </a:rPr>
              <a:t>емес</a:t>
            </a:r>
            <a:endParaRPr sz="3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0" y="381000"/>
            <a:ext cx="20046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400" spc="-5" dirty="0" err="1">
                <a:solidFill>
                  <a:srgbClr val="FF0000"/>
                </a:solidFill>
              </a:rPr>
              <a:t>Алдау</a:t>
            </a:r>
            <a:endParaRPr sz="5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2057400"/>
            <a:ext cx="7440295" cy="341183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Алдау</a:t>
            </a:r>
            <a:r>
              <a:rPr lang="ru-RU" sz="3200" spc="-5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Бағаланған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жұмысты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қайта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тапсыру</a:t>
            </a:r>
            <a:endParaRPr lang="ru-RU" sz="3200" spc="-5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Жағдайда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жалған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Ақтаутапсырмаларды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орындамау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немесе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уақтылы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орындамау</a:t>
            </a:r>
            <a:r>
              <a:rPr lang="ru-RU" sz="3200" spc="-5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Өзгелердің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жұмыстарын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өз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жұмыстары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ретінде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көрсету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533400"/>
            <a:ext cx="4704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 smtClean="0">
                <a:solidFill>
                  <a:srgbClr val="00B050"/>
                </a:solidFill>
                <a:latin typeface="Microsoft Sans Serif"/>
                <a:cs typeface="Microsoft Sans Serif"/>
              </a:rPr>
              <a:t>"</a:t>
            </a:r>
            <a:r>
              <a:rPr lang="ru-RU" sz="4400" dirty="0" err="1" smtClean="0">
                <a:solidFill>
                  <a:srgbClr val="00B050"/>
                </a:solidFill>
              </a:rPr>
              <a:t>Елес</a:t>
            </a:r>
            <a:r>
              <a:rPr lang="ru-RU" sz="4400" dirty="0" smtClean="0">
                <a:solidFill>
                  <a:srgbClr val="00B050"/>
                </a:solidFill>
              </a:rPr>
              <a:t> </a:t>
            </a:r>
            <a:r>
              <a:rPr lang="ru-RU" sz="4400" dirty="0" err="1" smtClean="0">
                <a:solidFill>
                  <a:srgbClr val="00B050"/>
                </a:solidFill>
              </a:rPr>
              <a:t>жазушы</a:t>
            </a:r>
            <a:r>
              <a:rPr sz="4400" spc="-15" dirty="0" smtClean="0">
                <a:solidFill>
                  <a:srgbClr val="00B050"/>
                </a:solidFill>
                <a:latin typeface="Microsoft Sans Serif"/>
                <a:cs typeface="Microsoft Sans Serif"/>
              </a:rPr>
              <a:t>"</a:t>
            </a:r>
            <a:endParaRPr sz="4400" dirty="0">
              <a:solidFill>
                <a:srgbClr val="00B05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2135" y="1511808"/>
            <a:ext cx="4774692" cy="477469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-74834"/>
            <a:ext cx="6400800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9005" marR="5080" indent="-233679">
              <a:lnSpc>
                <a:spcPct val="100000"/>
              </a:lnSpc>
              <a:spcBef>
                <a:spcPts val="9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Келісім-шарт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бойынша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алдау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spc="-20" dirty="0" smtClean="0">
                <a:solidFill>
                  <a:srgbClr val="FF0000"/>
                </a:solidFill>
              </a:rPr>
              <a:t>(</a:t>
            </a:r>
            <a:r>
              <a:rPr spc="-20" dirty="0">
                <a:solidFill>
                  <a:srgbClr val="FF0000"/>
                </a:solidFill>
              </a:rPr>
              <a:t>contract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cheating)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1200"/>
            <a:ext cx="7935595" cy="481349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491490" indent="-342900">
              <a:lnSpc>
                <a:spcPts val="3460"/>
              </a:lnSpc>
              <a:spcBef>
                <a:spcPts val="5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err="1" smtClean="0">
                <a:cs typeface="Calibri"/>
              </a:rPr>
              <a:t>Тапсырмаларды</a:t>
            </a: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орындау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үшін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үшінші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тараптарды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тарту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тәжірибесі</a:t>
            </a:r>
            <a:r>
              <a:rPr lang="ru-RU" sz="3200" spc="-5" dirty="0" smtClean="0">
                <a:cs typeface="Calibri"/>
              </a:rPr>
              <a:t>.</a:t>
            </a:r>
          </a:p>
          <a:p>
            <a:pPr marL="355600" marR="491490" indent="-342900">
              <a:lnSpc>
                <a:spcPts val="3460"/>
              </a:lnSpc>
              <a:spcBef>
                <a:spcPts val="5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5" dirty="0" smtClean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Студенттен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басқа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біреу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орындаған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кездетапсырма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және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сол</a:t>
            </a:r>
            <a:r>
              <a:rPr lang="ru-RU" sz="3200" spc="-5" dirty="0">
                <a:cs typeface="Calibri"/>
              </a:rPr>
              <a:t> студент оны </a:t>
            </a:r>
            <a:r>
              <a:rPr lang="ru-RU" sz="3200" spc="-5" dirty="0" err="1">
                <a:cs typeface="Calibri"/>
              </a:rPr>
              <a:t>бағалау</a:t>
            </a:r>
            <a:r>
              <a:rPr lang="ru-RU" sz="3200" spc="-5" dirty="0">
                <a:cs typeface="Calibri"/>
              </a:rPr>
              <a:t> / </a:t>
            </a:r>
            <a:r>
              <a:rPr lang="ru-RU" sz="3200" spc="-5" dirty="0" err="1">
                <a:cs typeface="Calibri"/>
              </a:rPr>
              <a:t>тестілеу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үшін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ұсынады</a:t>
            </a:r>
            <a:r>
              <a:rPr lang="ru-RU" sz="3200" spc="-5" dirty="0" smtClean="0">
                <a:cs typeface="Calibri"/>
              </a:rPr>
              <a:t>.</a:t>
            </a:r>
          </a:p>
          <a:p>
            <a:pPr marL="12700" marR="491490">
              <a:lnSpc>
                <a:spcPts val="3460"/>
              </a:lnSpc>
              <a:spcBef>
                <a:spcPts val="535"/>
              </a:spcBef>
              <a:tabLst>
                <a:tab pos="354965" algn="l"/>
                <a:tab pos="355600" algn="l"/>
              </a:tabLst>
            </a:pPr>
            <a:r>
              <a:rPr lang="ru-RU" sz="3200" spc="-5" dirty="0" smtClean="0">
                <a:cs typeface="Calibri"/>
              </a:rPr>
              <a:t> - </a:t>
            </a:r>
            <a:r>
              <a:rPr lang="ru-RU" sz="3200" spc="-5" dirty="0" err="1">
                <a:cs typeface="Calibri"/>
              </a:rPr>
              <a:t>Студенттер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тапсырмалар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алмасады</a:t>
            </a:r>
            <a:r>
              <a:rPr lang="ru-RU" sz="3200" spc="-5" dirty="0" smtClean="0">
                <a:cs typeface="Calibri"/>
              </a:rPr>
              <a:t> </a:t>
            </a:r>
          </a:p>
          <a:p>
            <a:pPr marL="12700" marR="491490">
              <a:lnSpc>
                <a:spcPts val="3460"/>
              </a:lnSpc>
              <a:spcBef>
                <a:spcPts val="535"/>
              </a:spcBef>
              <a:tabLst>
                <a:tab pos="354965" algn="l"/>
                <a:tab pos="355600" algn="l"/>
              </a:tabLst>
            </a:pPr>
            <a:r>
              <a:rPr lang="ru-RU" sz="3200" spc="-5" dirty="0">
                <a:cs typeface="Calibri"/>
              </a:rPr>
              <a:t> </a:t>
            </a:r>
            <a:r>
              <a:rPr lang="ru-RU" sz="3200" spc="-5" dirty="0" smtClean="0">
                <a:cs typeface="Calibri"/>
              </a:rPr>
              <a:t>- Студент </a:t>
            </a:r>
            <a:r>
              <a:rPr lang="ru-RU" sz="3200" spc="-5" dirty="0" err="1">
                <a:cs typeface="Calibri"/>
              </a:rPr>
              <a:t>досынан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немесе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отбасы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мүшесінен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көмек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 smtClean="0">
                <a:cs typeface="Calibri"/>
              </a:rPr>
              <a:t>сұрайды</a:t>
            </a:r>
            <a:endParaRPr lang="ru-RU" sz="3200" spc="-5" dirty="0" smtClean="0">
              <a:cs typeface="Calibri"/>
            </a:endParaRPr>
          </a:p>
          <a:p>
            <a:pPr marL="12700" marR="491490">
              <a:lnSpc>
                <a:spcPts val="3460"/>
              </a:lnSpc>
              <a:spcBef>
                <a:spcPts val="535"/>
              </a:spcBef>
              <a:tabLst>
                <a:tab pos="354965" algn="l"/>
                <a:tab pos="355600" algn="l"/>
              </a:tabLst>
            </a:pPr>
            <a:r>
              <a:rPr lang="ru-RU" sz="3200" spc="-5" dirty="0">
                <a:cs typeface="Calibri"/>
              </a:rPr>
              <a:t> </a:t>
            </a:r>
            <a:r>
              <a:rPr lang="ru-RU" sz="3200" spc="-5" dirty="0" smtClean="0">
                <a:cs typeface="Calibri"/>
              </a:rPr>
              <a:t>- </a:t>
            </a:r>
            <a:r>
              <a:rPr lang="ru-RU" sz="3200" spc="-5" dirty="0">
                <a:cs typeface="Calibri"/>
              </a:rPr>
              <a:t>Студент </a:t>
            </a:r>
            <a:r>
              <a:rPr lang="ru-RU" sz="3200" spc="-5" dirty="0" err="1">
                <a:cs typeface="Calibri"/>
              </a:rPr>
              <a:t>тапсырманы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сайттың</a:t>
            </a:r>
            <a:r>
              <a:rPr lang="ru-RU" sz="3200" spc="-5" dirty="0">
                <a:cs typeface="Calibri"/>
              </a:rPr>
              <a:t>" </a:t>
            </a:r>
            <a:r>
              <a:rPr lang="ru-RU" sz="3200" spc="-5" dirty="0" err="1">
                <a:cs typeface="Calibri"/>
              </a:rPr>
              <a:t>тегін</a:t>
            </a:r>
            <a:r>
              <a:rPr lang="ru-RU" sz="3200" spc="-5" dirty="0">
                <a:cs typeface="Calibri"/>
              </a:rPr>
              <a:t> " </a:t>
            </a:r>
            <a:r>
              <a:rPr lang="ru-RU" sz="3200" spc="-5" dirty="0" err="1">
                <a:cs typeface="Calibri"/>
              </a:rPr>
              <a:t>эссесінен</a:t>
            </a:r>
            <a:r>
              <a:rPr lang="ru-RU" sz="3200" spc="-5" dirty="0">
                <a:cs typeface="Calibri"/>
              </a:rPr>
              <a:t> </a:t>
            </a:r>
            <a:r>
              <a:rPr lang="ru-RU" sz="3200" spc="-5" dirty="0" err="1">
                <a:cs typeface="Calibri"/>
              </a:rPr>
              <a:t>жүктейді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0704" y="84614"/>
            <a:ext cx="548068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lang="ru-RU" sz="4800" dirty="0" err="1">
                <a:solidFill>
                  <a:srgbClr val="00B050"/>
                </a:solidFill>
                <a:latin typeface="Microsoft Sans Serif"/>
                <a:cs typeface="Microsoft Sans Serif"/>
              </a:rPr>
              <a:t>Ақшаға</a:t>
            </a:r>
            <a:r>
              <a:rPr lang="ru-RU" sz="4800" dirty="0">
                <a:solidFill>
                  <a:srgbClr val="00B050"/>
                </a:solidFill>
                <a:latin typeface="Microsoft Sans Serif"/>
                <a:cs typeface="Microsoft Sans Serif"/>
              </a:rPr>
              <a:t> </a:t>
            </a:r>
            <a:r>
              <a:rPr lang="ru-RU" sz="4800" dirty="0" err="1">
                <a:solidFill>
                  <a:srgbClr val="00B050"/>
                </a:solidFill>
                <a:latin typeface="Microsoft Sans Serif"/>
                <a:cs typeface="Microsoft Sans Serif"/>
              </a:rPr>
              <a:t>айырбастау</a:t>
            </a:r>
            <a:endParaRPr sz="4800" dirty="0">
              <a:solidFill>
                <a:srgbClr val="00B05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4311" y="1975104"/>
            <a:ext cx="6001512" cy="399287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89" y="126356"/>
            <a:ext cx="459613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0230" algn="l"/>
              </a:tabLst>
            </a:pPr>
            <a:r>
              <a:rPr lang="ru-RU" sz="4400" dirty="0" err="1">
                <a:solidFill>
                  <a:srgbClr val="00B050"/>
                </a:solidFill>
              </a:rPr>
              <a:t>Ақшаға</a:t>
            </a:r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4400" dirty="0" err="1">
                <a:solidFill>
                  <a:srgbClr val="00B050"/>
                </a:solidFill>
              </a:rPr>
              <a:t>айырбастау</a:t>
            </a:r>
            <a:endParaRPr sz="4400" dirty="0">
              <a:solidFill>
                <a:srgbClr val="00B05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52627" y="1595627"/>
            <a:ext cx="8239125" cy="4535805"/>
            <a:chOff x="452627" y="1595627"/>
            <a:chExt cx="8239125" cy="4535805"/>
          </a:xfrm>
        </p:grpSpPr>
        <p:sp>
          <p:nvSpPr>
            <p:cNvPr id="4" name="object 4"/>
            <p:cNvSpPr/>
            <p:nvPr/>
          </p:nvSpPr>
          <p:spPr>
            <a:xfrm>
              <a:off x="457199" y="1600199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4526280"/>
                  </a:moveTo>
                  <a:lnTo>
                    <a:pt x="8229600" y="452628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45262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3600" y="1600199"/>
              <a:ext cx="5257800" cy="39456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724" y="1126236"/>
            <a:ext cx="7117080" cy="533704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510" y="320166"/>
            <a:ext cx="8502490" cy="5062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1170" marR="471805" indent="1057910">
              <a:lnSpc>
                <a:spcPct val="100000"/>
              </a:lnSpc>
              <a:spcBef>
                <a:spcPts val="100"/>
              </a:spcBef>
            </a:pPr>
            <a:r>
              <a:rPr lang="ru-RU" sz="3200" spc="-5" dirty="0" err="1">
                <a:solidFill>
                  <a:srgbClr val="FF0000"/>
                </a:solidFill>
                <a:cs typeface="Calibri"/>
              </a:rPr>
              <a:t>Емтихан</a:t>
            </a:r>
            <a:r>
              <a:rPr lang="ru-RU" sz="3200" spc="-5" dirty="0">
                <a:solidFill>
                  <a:srgbClr val="FF0000"/>
                </a:solidFill>
                <a:cs typeface="Calibri"/>
              </a:rPr>
              <a:t> </a:t>
            </a:r>
            <a:r>
              <a:rPr lang="ru-RU" sz="3200" spc="-5" dirty="0" err="1">
                <a:solidFill>
                  <a:srgbClr val="FF0000"/>
                </a:solidFill>
                <a:cs typeface="Calibri"/>
              </a:rPr>
              <a:t>кезінде</a:t>
            </a:r>
            <a:r>
              <a:rPr lang="ru-RU" sz="3200" spc="-5" dirty="0">
                <a:solidFill>
                  <a:srgbClr val="FF0000"/>
                </a:solidFill>
                <a:cs typeface="Calibri"/>
              </a:rPr>
              <a:t> "</a:t>
            </a:r>
            <a:r>
              <a:rPr lang="ru-RU" sz="3200" spc="-5" dirty="0" err="1">
                <a:solidFill>
                  <a:srgbClr val="FF0000"/>
                </a:solidFill>
                <a:cs typeface="Calibri"/>
              </a:rPr>
              <a:t>көмектесу</a:t>
            </a:r>
            <a:r>
              <a:rPr lang="ru-RU" sz="3200" spc="-5" dirty="0">
                <a:solidFill>
                  <a:srgbClr val="FF0000"/>
                </a:solidFill>
                <a:cs typeface="Calibri"/>
              </a:rPr>
              <a:t>"(</a:t>
            </a:r>
            <a:r>
              <a:rPr lang="en-US" sz="3200" spc="-5" dirty="0">
                <a:solidFill>
                  <a:srgbClr val="FF0000"/>
                </a:solidFill>
                <a:cs typeface="Calibri"/>
              </a:rPr>
              <a:t>Cheating)</a:t>
            </a:r>
            <a:endParaRPr sz="3200" dirty="0">
              <a:latin typeface="Calibri"/>
              <a:cs typeface="Calibri"/>
            </a:endParaRPr>
          </a:p>
          <a:p>
            <a:pPr marL="355600" marR="15240" indent="-342900">
              <a:lnSpc>
                <a:spcPct val="100000"/>
              </a:lnSpc>
              <a:spcBef>
                <a:spcPts val="246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5" dirty="0" err="1">
                <a:cs typeface="Calibri"/>
              </a:rPr>
              <a:t>Бұл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әділетсіз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артықшылық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алу</a:t>
            </a:r>
            <a:r>
              <a:rPr lang="ru-RU" sz="3200" spc="-15" dirty="0">
                <a:cs typeface="Calibri"/>
              </a:rPr>
              <a:t> (</a:t>
            </a:r>
            <a:r>
              <a:rPr lang="ru-RU" sz="3200" spc="-15" dirty="0" err="1">
                <a:cs typeface="Calibri"/>
              </a:rPr>
              <a:t>немесе</a:t>
            </a:r>
            <a:r>
              <a:rPr lang="ru-RU" sz="3200" spc="-15" dirty="0">
                <a:cs typeface="Calibri"/>
              </a:rPr>
              <a:t> беру) </a:t>
            </a:r>
            <a:endParaRPr lang="ru-RU" sz="3200" spc="-15" dirty="0" smtClean="0">
              <a:cs typeface="Calibri"/>
            </a:endParaRPr>
          </a:p>
          <a:p>
            <a:pPr marL="12700" marR="15240">
              <a:lnSpc>
                <a:spcPct val="100000"/>
              </a:lnSpc>
              <a:spcBef>
                <a:spcPts val="2460"/>
              </a:spcBef>
              <a:tabLst>
                <a:tab pos="354965" algn="l"/>
                <a:tab pos="355600" algn="l"/>
              </a:tabLst>
            </a:pPr>
            <a:r>
              <a:rPr lang="ru-RU" sz="3200" spc="-15" dirty="0" smtClean="0">
                <a:cs typeface="Calibri"/>
              </a:rPr>
              <a:t> </a:t>
            </a:r>
          </a:p>
          <a:p>
            <a:pPr marL="355600" marR="15240" indent="-342900">
              <a:lnSpc>
                <a:spcPct val="100000"/>
              </a:lnSpc>
              <a:spcBef>
                <a:spcPts val="246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Көмек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алған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адам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кінәлі</a:t>
            </a:r>
            <a:r>
              <a:rPr lang="ru-RU" sz="3200" spc="-15" dirty="0">
                <a:cs typeface="Calibri"/>
              </a:rPr>
              <a:t> </a:t>
            </a:r>
          </a:p>
          <a:p>
            <a:pPr marL="12700" marR="15240">
              <a:lnSpc>
                <a:spcPct val="100000"/>
              </a:lnSpc>
              <a:spcBef>
                <a:spcPts val="2460"/>
              </a:spcBef>
              <a:tabLst>
                <a:tab pos="354965" algn="l"/>
                <a:tab pos="355600" algn="l"/>
              </a:tabLst>
            </a:pPr>
            <a:endParaRPr lang="ru-RU" sz="3200" spc="-15" dirty="0" smtClean="0">
              <a:cs typeface="Calibri"/>
            </a:endParaRPr>
          </a:p>
          <a:p>
            <a:pPr marL="355600" marR="15240" indent="-342900">
              <a:lnSpc>
                <a:spcPct val="100000"/>
              </a:lnSpc>
              <a:spcBef>
                <a:spcPts val="246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200" spc="-15" dirty="0" err="1" smtClean="0">
                <a:cs typeface="Calibri"/>
              </a:rPr>
              <a:t>Көмек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көрсететін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адам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кінәлі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0516" y="1600200"/>
            <a:ext cx="7511796" cy="4229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4838" y="538600"/>
            <a:ext cx="5410962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 smtClean="0">
                <a:solidFill>
                  <a:srgbClr val="FF0000"/>
                </a:solidFill>
              </a:rPr>
              <a:t>Академиялық</a:t>
            </a:r>
            <a:r>
              <a:rPr lang="ru-RU" spc="-5" dirty="0" smtClean="0">
                <a:solidFill>
                  <a:srgbClr val="FF0000"/>
                </a:solidFill>
              </a:rPr>
              <a:t> </a:t>
            </a:r>
            <a:r>
              <a:rPr lang="ru-RU" spc="-5" dirty="0" err="1" smtClean="0">
                <a:solidFill>
                  <a:srgbClr val="FF0000"/>
                </a:solidFill>
              </a:rPr>
              <a:t>адалдық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133600"/>
            <a:ext cx="5107305" cy="409150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8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3600" spc="-25" dirty="0" err="1">
                <a:cs typeface="Calibri"/>
              </a:rPr>
              <a:t>Қағидаттарды</a:t>
            </a:r>
            <a:r>
              <a:rPr lang="ru-RU" sz="3600" spc="-25" dirty="0">
                <a:cs typeface="Calibri"/>
              </a:rPr>
              <a:t> </a:t>
            </a:r>
            <a:r>
              <a:rPr lang="ru-RU" sz="3600" spc="-25" dirty="0" err="1" smtClean="0">
                <a:cs typeface="Calibri"/>
              </a:rPr>
              <a:t>сақтау</a:t>
            </a:r>
            <a:endParaRPr lang="ru-RU" sz="3600" spc="-25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4965" algn="l"/>
                <a:tab pos="355600" algn="l"/>
              </a:tabLst>
            </a:pPr>
            <a:r>
              <a:rPr lang="ru-RU" sz="3600" spc="-25" dirty="0" smtClean="0">
                <a:cs typeface="Calibri"/>
              </a:rPr>
              <a:t>- </a:t>
            </a:r>
            <a:r>
              <a:rPr lang="ru-RU" sz="3600" spc="-25" dirty="0" err="1" smtClean="0">
                <a:cs typeface="Calibri"/>
              </a:rPr>
              <a:t>Адалдық</a:t>
            </a:r>
            <a:endParaRPr lang="ru-RU" sz="3600" spc="-25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4965" algn="l"/>
                <a:tab pos="355600" algn="l"/>
              </a:tabLst>
            </a:pPr>
            <a:r>
              <a:rPr lang="ru-RU" sz="3600" spc="-25" dirty="0" smtClean="0">
                <a:cs typeface="Calibri"/>
              </a:rPr>
              <a:t>- </a:t>
            </a:r>
            <a:r>
              <a:rPr lang="ru-RU" sz="3600" spc="-25" dirty="0" err="1" smtClean="0">
                <a:cs typeface="Calibri"/>
              </a:rPr>
              <a:t>Сенім</a:t>
            </a:r>
            <a:endParaRPr lang="ru-RU" sz="3600" spc="-25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4965" algn="l"/>
                <a:tab pos="355600" algn="l"/>
              </a:tabLst>
            </a:pPr>
            <a:r>
              <a:rPr lang="ru-RU" sz="3600" spc="-25" dirty="0" smtClean="0">
                <a:cs typeface="Calibri"/>
              </a:rPr>
              <a:t>- </a:t>
            </a:r>
            <a:r>
              <a:rPr lang="ru-RU" sz="3600" spc="-25" dirty="0" err="1" smtClean="0">
                <a:cs typeface="Calibri"/>
              </a:rPr>
              <a:t>Әділдік</a:t>
            </a:r>
            <a:endParaRPr lang="ru-RU" sz="3600" spc="-25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4965" algn="l"/>
                <a:tab pos="355600" algn="l"/>
              </a:tabLst>
            </a:pPr>
            <a:r>
              <a:rPr lang="ru-RU" sz="3600" spc="-25" dirty="0" smtClean="0">
                <a:cs typeface="Calibri"/>
              </a:rPr>
              <a:t>- </a:t>
            </a:r>
            <a:r>
              <a:rPr lang="ru-RU" sz="3600" spc="-25" dirty="0" err="1" smtClean="0">
                <a:cs typeface="Calibri"/>
              </a:rPr>
              <a:t>Құрмет</a:t>
            </a:r>
            <a:endParaRPr lang="ru-RU" sz="3600" spc="-25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4965" algn="l"/>
                <a:tab pos="355600" algn="l"/>
              </a:tabLst>
            </a:pPr>
            <a:r>
              <a:rPr lang="ru-RU" sz="3600" spc="-25" dirty="0" smtClean="0">
                <a:cs typeface="Calibri"/>
              </a:rPr>
              <a:t>- </a:t>
            </a:r>
            <a:r>
              <a:rPr lang="ru-RU" sz="3600" spc="-25" dirty="0" err="1">
                <a:cs typeface="Calibri"/>
              </a:rPr>
              <a:t>Жауапкершілік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761" y="461899"/>
            <a:ext cx="38087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Бұрмалау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61459"/>
            <a:ext cx="7752080" cy="39786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17880" indent="-342900" algn="just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lang="ru-RU" sz="3200" spc="-15" dirty="0" smtClean="0">
                <a:cs typeface="Calibri"/>
              </a:rPr>
              <a:t>Н: </a:t>
            </a:r>
            <a:r>
              <a:rPr lang="ru-RU" sz="3200" spc="-15" dirty="0" err="1" smtClean="0">
                <a:cs typeface="Calibri"/>
              </a:rPr>
              <a:t>зерттеуді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орындау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үшін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ж</a:t>
            </a:r>
            <a:r>
              <a:rPr lang="ru-RU" sz="3200" spc="-15" dirty="0" err="1" smtClean="0">
                <a:cs typeface="Calibri"/>
              </a:rPr>
              <a:t>алған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бағалау</a:t>
            </a:r>
            <a:r>
              <a:rPr lang="ru-RU" sz="3200" spc="-15" dirty="0" smtClean="0">
                <a:cs typeface="Calibri"/>
              </a:rPr>
              <a:t>, тест </a:t>
            </a:r>
            <a:r>
              <a:rPr lang="ru-RU" sz="3200" spc="-15" dirty="0" err="1" smtClean="0">
                <a:cs typeface="Calibri"/>
              </a:rPr>
              <a:t>нәтижелері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жалған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деректер</a:t>
            </a:r>
            <a:endParaRPr lang="ru-RU" sz="3200" spc="-15" dirty="0" smtClean="0">
              <a:cs typeface="Calibri"/>
            </a:endParaRPr>
          </a:p>
          <a:p>
            <a:pPr marL="355600" marR="817880" indent="-342900" algn="just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lang="ru-RU" sz="3200" spc="-15" dirty="0" err="1" smtClean="0">
                <a:cs typeface="Calibri"/>
              </a:rPr>
              <a:t>Жауаптарды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адал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емес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жолмен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алу</a:t>
            </a:r>
            <a:r>
              <a:rPr lang="ru-RU" sz="3200" spc="-15" dirty="0" smtClean="0">
                <a:cs typeface="Calibri"/>
              </a:rPr>
              <a:t>, </a:t>
            </a:r>
            <a:r>
              <a:rPr lang="ru-RU" sz="3200" spc="-15" dirty="0" err="1" smtClean="0">
                <a:cs typeface="Calibri"/>
              </a:rPr>
              <a:t>жауаптар</a:t>
            </a:r>
            <a:r>
              <a:rPr lang="ru-RU" sz="3200" spc="-15" dirty="0" smtClean="0">
                <a:cs typeface="Calibri"/>
              </a:rPr>
              <a:t> беру, </a:t>
            </a:r>
            <a:r>
              <a:rPr lang="ru-RU" sz="3200" spc="-15" dirty="0" err="1" smtClean="0">
                <a:cs typeface="Calibri"/>
              </a:rPr>
              <a:t>басқалардан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жауаптар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 smtClean="0">
                <a:cs typeface="Calibri"/>
              </a:rPr>
              <a:t>алу</a:t>
            </a:r>
            <a:r>
              <a:rPr lang="ru-RU" sz="3200" spc="-15" dirty="0" smtClean="0">
                <a:cs typeface="Calibri"/>
              </a:rPr>
              <a:t> </a:t>
            </a:r>
          </a:p>
          <a:p>
            <a:pPr marL="355600" marR="817880" indent="-342900" algn="just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lang="ru-RU" sz="3200" spc="-15" dirty="0" err="1" smtClean="0">
                <a:cs typeface="Calibri"/>
              </a:rPr>
              <a:t>Дайын</a:t>
            </a:r>
            <a:r>
              <a:rPr lang="ru-RU" sz="3200" spc="-15" dirty="0" smtClean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жұмысты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сатып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алу</a:t>
            </a:r>
            <a:r>
              <a:rPr lang="ru-RU" sz="3200" spc="-15" dirty="0">
                <a:cs typeface="Calibri"/>
              </a:rPr>
              <a:t>, </a:t>
            </a:r>
            <a:r>
              <a:rPr lang="ru-RU" sz="3200" spc="-15" dirty="0" err="1">
                <a:cs typeface="Calibri"/>
              </a:rPr>
              <a:t>дайын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жұмысты</a:t>
            </a:r>
            <a:r>
              <a:rPr lang="ru-RU" sz="3200" spc="-15" dirty="0">
                <a:cs typeface="Calibri"/>
              </a:rPr>
              <a:t> </a:t>
            </a:r>
            <a:r>
              <a:rPr lang="ru-RU" sz="3200" spc="-15" dirty="0" err="1">
                <a:cs typeface="Calibri"/>
              </a:rPr>
              <a:t>сату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62938"/>
            <a:ext cx="6248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2650" marR="5080" indent="-198755">
              <a:lnSpc>
                <a:spcPct val="100000"/>
              </a:lnSpc>
              <a:spcBef>
                <a:spcPts val="9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Фактілерді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бұрмалау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немесе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бұрмалау</a:t>
            </a:r>
            <a:endParaRPr spc="-1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48627"/>
            <a:ext cx="7943850" cy="3780522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80645" indent="-342900">
              <a:lnSpc>
                <a:spcPts val="3020"/>
              </a:lnSpc>
              <a:spcBef>
                <a:spcPts val="48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800" spc="-10" dirty="0" err="1">
                <a:cs typeface="Calibri"/>
              </a:rPr>
              <a:t>Курстық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жұмыстарға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құжаттарға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және</a:t>
            </a:r>
            <a:r>
              <a:rPr lang="ru-RU" sz="2800" spc="-10" dirty="0">
                <a:cs typeface="Calibri"/>
              </a:rPr>
              <a:t> т. б. </a:t>
            </a:r>
            <a:r>
              <a:rPr lang="ru-RU" sz="2800" spc="-10" dirty="0" err="1">
                <a:cs typeface="Calibri"/>
              </a:rPr>
              <a:t>қолданылады</a:t>
            </a:r>
            <a:r>
              <a:rPr lang="ru-RU" sz="2800" spc="-10" dirty="0" smtClean="0">
                <a:cs typeface="Calibri"/>
              </a:rPr>
              <a:t>.</a:t>
            </a:r>
          </a:p>
          <a:p>
            <a:pPr marL="355600" marR="80645" indent="-342900">
              <a:lnSpc>
                <a:spcPts val="3020"/>
              </a:lnSpc>
              <a:spcBef>
                <a:spcPts val="48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800" spc="-10" dirty="0" err="1" smtClean="0">
                <a:cs typeface="Calibri"/>
              </a:rPr>
              <a:t>Мысалдар</a:t>
            </a:r>
            <a:r>
              <a:rPr lang="ru-RU" sz="2800" spc="-10" dirty="0" smtClean="0">
                <a:cs typeface="Calibri"/>
              </a:rPr>
              <a:t>:</a:t>
            </a:r>
          </a:p>
          <a:p>
            <a:pPr marL="12700" marR="80645">
              <a:lnSpc>
                <a:spcPts val="3020"/>
              </a:lnSpc>
              <a:spcBef>
                <a:spcPts val="480"/>
              </a:spcBef>
              <a:tabLst>
                <a:tab pos="354965" algn="l"/>
                <a:tab pos="355600" algn="l"/>
              </a:tabLst>
            </a:pP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smtClean="0">
                <a:cs typeface="Calibri"/>
              </a:rPr>
              <a:t>– </a:t>
            </a:r>
            <a:r>
              <a:rPr lang="ru-RU" sz="2800" spc="-10" dirty="0" err="1" smtClean="0">
                <a:cs typeface="Calibri"/>
              </a:rPr>
              <a:t>Сыныптағы</a:t>
            </a:r>
            <a:r>
              <a:rPr lang="ru-RU" sz="2800" spc="-10" dirty="0" smtClean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сабаққа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қатысу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парағында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басқа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біреудің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атына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қол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 smtClean="0">
                <a:cs typeface="Calibri"/>
              </a:rPr>
              <a:t>қою</a:t>
            </a:r>
            <a:endParaRPr lang="ru-RU" sz="2800" spc="-10" dirty="0" smtClean="0">
              <a:cs typeface="Calibri"/>
            </a:endParaRPr>
          </a:p>
          <a:p>
            <a:pPr marL="12700" marR="80645">
              <a:lnSpc>
                <a:spcPts val="3020"/>
              </a:lnSpc>
              <a:spcBef>
                <a:spcPts val="480"/>
              </a:spcBef>
              <a:tabLst>
                <a:tab pos="354965" algn="l"/>
                <a:tab pos="355600" algn="l"/>
              </a:tabLst>
            </a:pP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smtClean="0">
                <a:cs typeface="Calibri"/>
              </a:rPr>
              <a:t>– </a:t>
            </a:r>
            <a:r>
              <a:rPr lang="ru-RU" sz="2800" spc="-10" dirty="0" err="1" smtClean="0">
                <a:cs typeface="Calibri"/>
              </a:rPr>
              <a:t>Айта</a:t>
            </a:r>
            <a:r>
              <a:rPr lang="ru-RU" sz="2800" spc="-10" dirty="0" smtClean="0">
                <a:cs typeface="Calibri"/>
              </a:rPr>
              <a:t> </a:t>
            </a:r>
            <a:r>
              <a:rPr lang="ru-RU" sz="2800" spc="-10" dirty="0">
                <a:cs typeface="Calibri"/>
              </a:rPr>
              <a:t>профессор, сен </a:t>
            </a:r>
            <a:r>
              <a:rPr lang="ru-RU" sz="2800" spc="-10" dirty="0" err="1">
                <a:cs typeface="Calibri"/>
              </a:rPr>
              <a:t>сабақты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себебі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ол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науқас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егер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сені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 smtClean="0">
                <a:cs typeface="Calibri"/>
              </a:rPr>
              <a:t>жоқ</a:t>
            </a:r>
            <a:r>
              <a:rPr lang="ru-RU" sz="2800" spc="-10" dirty="0" smtClean="0">
                <a:cs typeface="Calibri"/>
              </a:rPr>
              <a:t> </a:t>
            </a:r>
          </a:p>
          <a:p>
            <a:pPr marL="12700" marR="80645">
              <a:lnSpc>
                <a:spcPts val="3020"/>
              </a:lnSpc>
              <a:spcBef>
                <a:spcPts val="480"/>
              </a:spcBef>
              <a:tabLst>
                <a:tab pos="354965" algn="l"/>
                <a:tab pos="355600" algn="l"/>
              </a:tabLst>
            </a:pP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smtClean="0">
                <a:cs typeface="Calibri"/>
              </a:rPr>
              <a:t>– </a:t>
            </a:r>
            <a:r>
              <a:rPr lang="ru-RU" sz="2800" spc="-10" dirty="0" err="1" smtClean="0">
                <a:cs typeface="Calibri"/>
              </a:rPr>
              <a:t>Біреудің</a:t>
            </a:r>
            <a:r>
              <a:rPr lang="ru-RU" sz="2800" spc="-10" dirty="0" smtClean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логинін</a:t>
            </a:r>
            <a:r>
              <a:rPr lang="ru-RU" sz="2800" spc="-10" dirty="0">
                <a:cs typeface="Calibri"/>
              </a:rPr>
              <a:t> / </a:t>
            </a:r>
            <a:r>
              <a:rPr lang="ru-RU" sz="2800" spc="-10" dirty="0" err="1">
                <a:cs typeface="Calibri"/>
              </a:rPr>
              <a:t>паролін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жеке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куәлігін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кілтін</a:t>
            </a:r>
            <a:r>
              <a:rPr lang="ru-RU" sz="2800" spc="-10" dirty="0">
                <a:cs typeface="Calibri"/>
              </a:rPr>
              <a:t>, </a:t>
            </a:r>
            <a:r>
              <a:rPr lang="ru-RU" sz="2800" spc="-10" dirty="0" err="1">
                <a:cs typeface="Calibri"/>
              </a:rPr>
              <a:t>кіру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картасын</a:t>
            </a:r>
            <a:r>
              <a:rPr lang="ru-RU" sz="2800" spc="-10" dirty="0">
                <a:cs typeface="Calibri"/>
              </a:rPr>
              <a:t> </a:t>
            </a:r>
            <a:r>
              <a:rPr lang="ru-RU" sz="2800" spc="-10" dirty="0" err="1">
                <a:cs typeface="Calibri"/>
              </a:rPr>
              <a:t>және</a:t>
            </a:r>
            <a:r>
              <a:rPr lang="ru-RU" sz="2800" spc="-10" dirty="0">
                <a:cs typeface="Calibri"/>
              </a:rPr>
              <a:t> т. б. </a:t>
            </a:r>
            <a:r>
              <a:rPr lang="ru-RU" sz="2800" spc="-10" dirty="0" err="1">
                <a:cs typeface="Calibri"/>
              </a:rPr>
              <a:t>пайдалану</a:t>
            </a:r>
            <a:r>
              <a:rPr lang="ru-RU" sz="2800" spc="-10" dirty="0"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9344" y="1644395"/>
            <a:ext cx="5596128" cy="4191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62938"/>
            <a:ext cx="6248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7840" marR="5080" indent="981710">
              <a:lnSpc>
                <a:spcPct val="100000"/>
              </a:lnSpc>
              <a:spcBef>
                <a:spcPts val="95"/>
              </a:spcBef>
            </a:pPr>
            <a:r>
              <a:rPr lang="en-US" spc="-10" dirty="0">
                <a:solidFill>
                  <a:srgbClr val="FF0000"/>
                </a:solidFill>
              </a:rPr>
              <a:t>Diploma mills (</a:t>
            </a:r>
            <a:r>
              <a:rPr lang="ru-RU" spc="-10" dirty="0" err="1">
                <a:solidFill>
                  <a:srgbClr val="FF0000"/>
                </a:solidFill>
              </a:rPr>
              <a:t>дипломдық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зауыт</a:t>
            </a:r>
            <a:r>
              <a:rPr lang="ru-RU" spc="-10" dirty="0">
                <a:solidFill>
                  <a:srgbClr val="FF0000"/>
                </a:solidFill>
              </a:rPr>
              <a:t>)</a:t>
            </a:r>
            <a:endParaRPr spc="-1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05000"/>
            <a:ext cx="7628890" cy="453457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Ақылы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түрде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заңсыз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ғылыми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дәрежелер</a:t>
            </a:r>
            <a:r>
              <a:rPr lang="ru-RU" sz="2700" spc="-5" dirty="0">
                <a:cs typeface="Calibri"/>
              </a:rPr>
              <a:t> мен </a:t>
            </a:r>
            <a:r>
              <a:rPr lang="ru-RU" sz="2700" spc="-5" dirty="0" err="1">
                <a:cs typeface="Calibri"/>
              </a:rPr>
              <a:t>дипломдар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беретін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ұйым</a:t>
            </a:r>
            <a:r>
              <a:rPr lang="ru-RU" sz="2700" spc="-5" dirty="0">
                <a:cs typeface="Calibri"/>
              </a:rPr>
              <a:t>. </a:t>
            </a: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5" dirty="0" smtClean="0"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Түпнұсқалық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әсер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қалдырадыжалған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аккредиттеу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агенттіктері</a:t>
            </a:r>
            <a:r>
              <a:rPr lang="ru-RU" sz="2700" spc="-5" dirty="0">
                <a:cs typeface="Calibri"/>
              </a:rPr>
              <a:t> </a:t>
            </a: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5" dirty="0" smtClean="0"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Олар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әдетте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академиялық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қабылдау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стандарттары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төмен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және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жұмысқа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орналасу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деңгейі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төмен</a:t>
            </a:r>
            <a:r>
              <a:rPr lang="ru-RU" sz="2700" spc="-5" dirty="0">
                <a:cs typeface="Calibri"/>
              </a:rPr>
              <a:t> </a:t>
            </a: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5" dirty="0" smtClean="0"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Дипломға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апостиль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қою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62938"/>
            <a:ext cx="59436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79195" marR="5080" indent="-794385">
              <a:lnSpc>
                <a:spcPct val="100000"/>
              </a:lnSpc>
              <a:spcBef>
                <a:spcPts val="9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Рұқсат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етілмеген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ынтымақтастық</a:t>
            </a:r>
            <a:endParaRPr spc="-2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981200"/>
            <a:ext cx="7567295" cy="47782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25" dirty="0" err="1">
                <a:cs typeface="Calibri"/>
              </a:rPr>
              <a:t>Топтық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тапсырмаларды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орындау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рұқсат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болмаған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кезде</a:t>
            </a:r>
            <a:r>
              <a:rPr lang="ru-RU" sz="2700" spc="-25" dirty="0">
                <a:cs typeface="Calibri"/>
              </a:rPr>
              <a:t>, </a:t>
            </a:r>
            <a:r>
              <a:rPr lang="ru-RU" sz="2700" spc="-25" dirty="0" err="1">
                <a:cs typeface="Calibri"/>
              </a:rPr>
              <a:t>рұқсат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болмаған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кезде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басқаларға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саналы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көмек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көрсету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smtClean="0">
                <a:cs typeface="Calibri"/>
              </a:rPr>
              <a:t> </a:t>
            </a:r>
          </a:p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25" dirty="0" smtClean="0">
              <a:cs typeface="Calibri"/>
            </a:endParaRPr>
          </a:p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25" dirty="0" err="1" smtClean="0">
                <a:cs typeface="Calibri"/>
              </a:rPr>
              <a:t>Арасындағы</a:t>
            </a:r>
            <a:r>
              <a:rPr lang="ru-RU" sz="2700" spc="-25" dirty="0" smtClean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айырмашылықты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жасау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кереккез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келген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тапсырма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бойынша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оқыту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және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бірлескен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жұмыс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мақсатында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ынтымақтастықжеке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бағаланған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немесе</a:t>
            </a:r>
            <a:r>
              <a:rPr lang="ru-RU" sz="2700" spc="-25" dirty="0">
                <a:cs typeface="Calibri"/>
              </a:rPr>
              <a:t> </a:t>
            </a:r>
            <a:r>
              <a:rPr lang="ru-RU" sz="2700" spc="-25" dirty="0" err="1">
                <a:cs typeface="Calibri"/>
              </a:rPr>
              <a:t>тапсырылған</a:t>
            </a:r>
            <a:r>
              <a:rPr lang="ru-RU" sz="2700" spc="-25" dirty="0">
                <a:cs typeface="Calibri"/>
              </a:rPr>
              <a:t>. </a:t>
            </a:r>
            <a:endParaRPr lang="ru-RU" sz="2700" spc="-25" dirty="0" smtClean="0">
              <a:cs typeface="Calibri"/>
            </a:endParaRPr>
          </a:p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25" dirty="0" smtClean="0">
              <a:cs typeface="Calibri"/>
            </a:endParaRPr>
          </a:p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en-US" sz="2700" spc="-25" dirty="0" smtClean="0">
                <a:cs typeface="Calibri"/>
              </a:rPr>
              <a:t>https</a:t>
            </a:r>
            <a:r>
              <a:rPr lang="en-US" sz="2700" spc="-25" dirty="0">
                <a:cs typeface="Calibri"/>
              </a:rPr>
              <a:t>://odoc.princeton.edu/curriculum/academic- integrity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224494"/>
            <a:ext cx="67056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" marR="5080" indent="39370">
              <a:lnSpc>
                <a:spcPct val="100000"/>
              </a:lnSpc>
              <a:spcBef>
                <a:spcPts val="95"/>
              </a:spcBef>
            </a:pPr>
            <a:r>
              <a:rPr lang="ru-RU" spc="-20" dirty="0" err="1">
                <a:solidFill>
                  <a:srgbClr val="FF0000"/>
                </a:solidFill>
              </a:rPr>
              <a:t>Академиялық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адалдық-бұл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қауымдастық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мәселесі</a:t>
            </a:r>
            <a:endParaRPr spc="-5" dirty="0">
              <a:solidFill>
                <a:srgbClr val="FF0000"/>
              </a:solidFill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2767" y="1613916"/>
            <a:ext cx="5870448" cy="4402836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62938"/>
            <a:ext cx="6629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" marR="5080" indent="39370">
              <a:lnSpc>
                <a:spcPct val="100000"/>
              </a:lnSpc>
              <a:spcBef>
                <a:spcPts val="95"/>
              </a:spcBef>
            </a:pPr>
            <a:r>
              <a:rPr lang="ru-RU" spc="-20" dirty="0" err="1">
                <a:solidFill>
                  <a:srgbClr val="FF0000"/>
                </a:solidFill>
              </a:rPr>
              <a:t>Академиялық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адалдық-бұл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қауымдастық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мәселесі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861" y="1981200"/>
            <a:ext cx="7766050" cy="4764766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10" dirty="0" smtClean="0">
                <a:cs typeface="Calibri"/>
              </a:rPr>
              <a:t>*</a:t>
            </a:r>
            <a:r>
              <a:rPr lang="ru-RU" sz="2600" spc="-10" dirty="0" err="1" smtClean="0">
                <a:cs typeface="Calibri"/>
              </a:rPr>
              <a:t>Академиялық</a:t>
            </a:r>
            <a:r>
              <a:rPr lang="ru-RU" sz="2600" spc="-10" dirty="0" smtClean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адалдық-әркімнің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 smtClean="0">
                <a:cs typeface="Calibri"/>
              </a:rPr>
              <a:t>жауапкершілігі</a:t>
            </a:r>
            <a:endParaRPr lang="ru-RU" sz="2600" spc="-10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354965" algn="l"/>
                <a:tab pos="355600" algn="l"/>
              </a:tabLst>
            </a:pP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smtClean="0">
                <a:cs typeface="Calibri"/>
              </a:rPr>
              <a:t> - </a:t>
            </a:r>
            <a:r>
              <a:rPr lang="ru-RU" sz="2600" spc="-10" dirty="0" err="1">
                <a:cs typeface="Calibri"/>
              </a:rPr>
              <a:t>Қауымдастық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ретінде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бірге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жұмыс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істеу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әркімнің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есеп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бергенін</a:t>
            </a:r>
            <a:r>
              <a:rPr lang="ru-RU" sz="2600" spc="-10" dirty="0">
                <a:cs typeface="Calibri"/>
              </a:rPr>
              <a:t>, </a:t>
            </a:r>
            <a:r>
              <a:rPr lang="ru-RU" sz="2600" spc="-10" dirty="0" err="1">
                <a:cs typeface="Calibri"/>
              </a:rPr>
              <a:t>жоғары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деңгейге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қолдау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көрсеткенін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қалайдыстандарттар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және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алынған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дәреженің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құндылығын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сақтау</a:t>
            </a:r>
            <a:r>
              <a:rPr lang="ru-RU" sz="2600" spc="-10" dirty="0" smtClean="0">
                <a:cs typeface="Calibri"/>
              </a:rPr>
              <a:t>. </a:t>
            </a: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10" dirty="0" err="1" smtClean="0">
                <a:cs typeface="Calibri"/>
              </a:rPr>
              <a:t>Басқаларға</a:t>
            </a:r>
            <a:r>
              <a:rPr lang="ru-RU" sz="2600" spc="-10" dirty="0" smtClean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кедергі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жасауға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көмектесетін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адамсаясат</a:t>
            </a:r>
            <a:r>
              <a:rPr lang="ru-RU" sz="2600" spc="-10" dirty="0">
                <a:cs typeface="Calibri"/>
              </a:rPr>
              <a:t>, </a:t>
            </a:r>
            <a:r>
              <a:rPr lang="ru-RU" sz="2600" spc="-10" dirty="0" err="1">
                <a:cs typeface="Calibri"/>
              </a:rPr>
              <a:t>сондай-ақ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кінәлі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және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жауапқа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тартылуы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мүмкін</a:t>
            </a:r>
            <a:r>
              <a:rPr lang="ru-RU" sz="2600" spc="-10" dirty="0" smtClean="0">
                <a:cs typeface="Calibri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10" dirty="0" err="1" smtClean="0">
                <a:cs typeface="Calibri"/>
              </a:rPr>
              <a:t>Егер</a:t>
            </a:r>
            <a:r>
              <a:rPr lang="ru-RU" sz="2600" spc="-10" dirty="0" smtClean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кез-келген</a:t>
            </a:r>
            <a:r>
              <a:rPr lang="ru-RU" sz="2600" spc="-10" dirty="0">
                <a:cs typeface="Calibri"/>
              </a:rPr>
              <a:t> студент </a:t>
            </a:r>
            <a:r>
              <a:rPr lang="ru-RU" sz="2600" spc="-10" dirty="0" err="1">
                <a:cs typeface="Calibri"/>
              </a:rPr>
              <a:t>белгілі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бір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заң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бұзушылық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туралы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хабарламаса</a:t>
            </a:r>
            <a:r>
              <a:rPr lang="ru-RU" sz="2600" spc="-10" dirty="0">
                <a:cs typeface="Calibri"/>
              </a:rPr>
              <a:t>, </a:t>
            </a:r>
            <a:r>
              <a:rPr lang="ru-RU" sz="2600" spc="-10" dirty="0" err="1">
                <a:cs typeface="Calibri"/>
              </a:rPr>
              <a:t>оған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тартылуы</a:t>
            </a:r>
            <a:r>
              <a:rPr lang="ru-RU" sz="2600" spc="-10" dirty="0">
                <a:cs typeface="Calibri"/>
              </a:rPr>
              <a:t> </a:t>
            </a:r>
            <a:r>
              <a:rPr lang="ru-RU" sz="2600" spc="-10" dirty="0" err="1">
                <a:cs typeface="Calibri"/>
              </a:rPr>
              <a:t>мүмкінжауапкершілік</a:t>
            </a:r>
            <a:r>
              <a:rPr lang="ru-RU" sz="2600" spc="-10" dirty="0"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2209800"/>
            <a:ext cx="563880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4390" marR="5080" indent="-798830">
              <a:lnSpc>
                <a:spcPct val="100000"/>
              </a:lnSpc>
              <a:spcBef>
                <a:spcPts val="95"/>
              </a:spcBef>
            </a:pPr>
            <a:r>
              <a:rPr lang="ru-RU" spc="-10" dirty="0" err="1">
                <a:solidFill>
                  <a:srgbClr val="FF0000"/>
                </a:solidFill>
              </a:rPr>
              <a:t>Қағидаларды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бұзу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шараларын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қолдану</a:t>
            </a:r>
            <a:r>
              <a:rPr lang="ru-RU" spc="-10" dirty="0">
                <a:solidFill>
                  <a:srgbClr val="FF0000"/>
                </a:solidFill>
              </a:rPr>
              <a:t> </a:t>
            </a:r>
            <a:r>
              <a:rPr lang="ru-RU" spc="-10" dirty="0" err="1">
                <a:solidFill>
                  <a:srgbClr val="FF0000"/>
                </a:solidFill>
              </a:rPr>
              <a:t>тәртібі</a:t>
            </a:r>
            <a:endParaRPr spc="-5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199" y="126356"/>
            <a:ext cx="4636643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pc="-25" dirty="0">
                <a:solidFill>
                  <a:srgbClr val="FF0000"/>
                </a:solidFill>
              </a:rPr>
              <a:t>Университет </a:t>
            </a:r>
            <a:r>
              <a:rPr lang="ru-RU" spc="-25" dirty="0" err="1">
                <a:solidFill>
                  <a:srgbClr val="FF0000"/>
                </a:solidFill>
              </a:rPr>
              <a:t>саясаты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25335"/>
            <a:ext cx="7938134" cy="4296689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5600" marR="5080" indent="-342900">
              <a:lnSpc>
                <a:spcPts val="2500"/>
              </a:lnSpc>
              <a:spcBef>
                <a:spcPts val="7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5" dirty="0" err="1" smtClean="0">
                <a:cs typeface="Calibri"/>
              </a:rPr>
              <a:t>Саясаттың</a:t>
            </a:r>
            <a:r>
              <a:rPr lang="ru-RU" sz="2600" spc="-5" dirty="0" smtClean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әртүрлі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атаулары</a:t>
            </a:r>
            <a:r>
              <a:rPr lang="ru-RU" sz="2600" spc="-5" dirty="0">
                <a:cs typeface="Calibri"/>
              </a:rPr>
              <a:t>: "Ар-</a:t>
            </a:r>
            <a:r>
              <a:rPr lang="ru-RU" sz="2600" spc="-5" dirty="0" err="1">
                <a:cs typeface="Calibri"/>
              </a:rPr>
              <a:t>намыс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кодексі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немесе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жүйе</a:t>
            </a:r>
            <a:r>
              <a:rPr lang="ru-RU" sz="2600" spc="-5" dirty="0">
                <a:cs typeface="Calibri"/>
              </a:rPr>
              <a:t>"," </a:t>
            </a:r>
            <a:r>
              <a:rPr lang="ru-RU" sz="2600" spc="-5" dirty="0" err="1">
                <a:cs typeface="Calibri"/>
              </a:rPr>
              <a:t>мінез-құлық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кодексі</a:t>
            </a:r>
            <a:r>
              <a:rPr lang="ru-RU" sz="2600" spc="-5" dirty="0">
                <a:cs typeface="Calibri"/>
              </a:rPr>
              <a:t> "</a:t>
            </a:r>
            <a:r>
              <a:rPr lang="ru-RU" sz="2600" spc="-5" dirty="0" err="1">
                <a:cs typeface="Calibri"/>
              </a:rPr>
              <a:t>немесе</a:t>
            </a:r>
            <a:r>
              <a:rPr lang="ru-RU" sz="2600" spc="-5" dirty="0">
                <a:cs typeface="Calibri"/>
              </a:rPr>
              <a:t>" </a:t>
            </a:r>
            <a:r>
              <a:rPr lang="ru-RU" sz="2600" spc="-5" dirty="0" err="1">
                <a:cs typeface="Calibri"/>
              </a:rPr>
              <a:t>Академиялық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адалдық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саясаты</a:t>
            </a:r>
            <a:r>
              <a:rPr lang="ru-RU" sz="2600" spc="-5" dirty="0">
                <a:cs typeface="Calibri"/>
              </a:rPr>
              <a:t> " </a:t>
            </a:r>
            <a:r>
              <a:rPr lang="ru-RU" sz="2600" spc="-5" dirty="0" err="1">
                <a:cs typeface="Calibri"/>
              </a:rPr>
              <a:t>және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т.б</a:t>
            </a:r>
            <a:r>
              <a:rPr lang="ru-RU" sz="2600" spc="-5" dirty="0">
                <a:cs typeface="Calibri"/>
              </a:rPr>
              <a:t>. </a:t>
            </a: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600" spc="-5" dirty="0" smtClean="0">
              <a:cs typeface="Calibri"/>
            </a:endParaRP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5" dirty="0" err="1" smtClean="0">
                <a:cs typeface="Calibri"/>
              </a:rPr>
              <a:t>Нақты</a:t>
            </a:r>
            <a:r>
              <a:rPr lang="ru-RU" sz="2600" spc="-5" dirty="0" smtClean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ережелер</a:t>
            </a:r>
            <a:r>
              <a:rPr lang="ru-RU" sz="2600" spc="-5" dirty="0">
                <a:cs typeface="Calibri"/>
              </a:rPr>
              <a:t> (</a:t>
            </a:r>
            <a:r>
              <a:rPr lang="ru-RU" sz="2600" spc="-5" dirty="0" err="1">
                <a:cs typeface="Calibri"/>
              </a:rPr>
              <a:t>мысалы</a:t>
            </a:r>
            <a:r>
              <a:rPr lang="ru-RU" sz="2600" spc="-5" dirty="0">
                <a:cs typeface="Calibri"/>
              </a:rPr>
              <a:t>, </a:t>
            </a:r>
            <a:r>
              <a:rPr lang="ru-RU" sz="2600" spc="-5" dirty="0" err="1">
                <a:cs typeface="Calibri"/>
              </a:rPr>
              <a:t>түрлерібұзушылықтар</a:t>
            </a:r>
            <a:r>
              <a:rPr lang="ru-RU" sz="2600" spc="-5" dirty="0">
                <a:cs typeface="Calibri"/>
              </a:rPr>
              <a:t>, </a:t>
            </a:r>
            <a:r>
              <a:rPr lang="ru-RU" sz="2600" spc="-5" dirty="0" err="1">
                <a:cs typeface="Calibri"/>
              </a:rPr>
              <a:t>бұзушылықтар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туралы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хабарлау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тәртібі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және</a:t>
            </a:r>
            <a:r>
              <a:rPr lang="ru-RU" sz="2600" spc="-5" dirty="0">
                <a:cs typeface="Calibri"/>
              </a:rPr>
              <a:t> т. б.) </a:t>
            </a:r>
            <a:r>
              <a:rPr lang="ru-RU" sz="2600" spc="-5" dirty="0" err="1">
                <a:cs typeface="Calibri"/>
              </a:rPr>
              <a:t>әр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түрлі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болады</a:t>
            </a:r>
            <a:r>
              <a:rPr lang="ru-RU" sz="2600" spc="-5" dirty="0">
                <a:cs typeface="Calibri"/>
              </a:rPr>
              <a:t>, </a:t>
            </a:r>
            <a:r>
              <a:rPr lang="ru-RU" sz="2600" spc="-5" dirty="0" err="1">
                <a:cs typeface="Calibri"/>
              </a:rPr>
              <a:t>бірақ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көптеген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ортақмектептер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арасындағы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тозақ</a:t>
            </a:r>
            <a:r>
              <a:rPr lang="ru-RU" sz="2600" spc="-5" dirty="0">
                <a:cs typeface="Calibri"/>
              </a:rPr>
              <a:t>. </a:t>
            </a:r>
            <a:endParaRPr lang="ru-RU" sz="2600" spc="-5" dirty="0" smtClean="0">
              <a:cs typeface="Calibri"/>
            </a:endParaRPr>
          </a:p>
          <a:p>
            <a:pPr marL="12700" marR="5080">
              <a:lnSpc>
                <a:spcPts val="2500"/>
              </a:lnSpc>
              <a:spcBef>
                <a:spcPts val="705"/>
              </a:spcBef>
              <a:tabLst>
                <a:tab pos="354965" algn="l"/>
                <a:tab pos="355600" algn="l"/>
              </a:tabLst>
            </a:pPr>
            <a:endParaRPr lang="ru-RU" sz="2600" spc="-5" dirty="0">
              <a:cs typeface="Calibri"/>
            </a:endParaRP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600" spc="-5" dirty="0" err="1" smtClean="0">
                <a:cs typeface="Calibri"/>
              </a:rPr>
              <a:t>Саясатты</a:t>
            </a:r>
            <a:r>
              <a:rPr lang="ru-RU" sz="2600" spc="-5" dirty="0" smtClean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бұзғаны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үшін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салдары</a:t>
            </a:r>
            <a:r>
              <a:rPr lang="ru-RU" sz="2600" spc="-5" dirty="0">
                <a:cs typeface="Calibri"/>
              </a:rPr>
              <a:t> (</a:t>
            </a:r>
            <a:r>
              <a:rPr lang="ru-RU" sz="2600" spc="-5" dirty="0" err="1">
                <a:cs typeface="Calibri"/>
              </a:rPr>
              <a:t>мысалы</a:t>
            </a:r>
            <a:r>
              <a:rPr lang="ru-RU" sz="2600" spc="-5" dirty="0">
                <a:cs typeface="Calibri"/>
              </a:rPr>
              <a:t>, </a:t>
            </a:r>
            <a:r>
              <a:rPr lang="ru-RU" sz="2600" spc="-5" dirty="0" err="1">
                <a:cs typeface="Calibri"/>
              </a:rPr>
              <a:t>Санкциялар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түрлері</a:t>
            </a:r>
            <a:r>
              <a:rPr lang="ru-RU" sz="2600" spc="-5" dirty="0">
                <a:cs typeface="Calibri"/>
              </a:rPr>
              <a:t>, </a:t>
            </a:r>
            <a:r>
              <a:rPr lang="ru-RU" sz="2600" spc="-5" dirty="0" err="1">
                <a:cs typeface="Calibri"/>
              </a:rPr>
              <a:t>санкциялардың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ауырлығы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және</a:t>
            </a:r>
            <a:r>
              <a:rPr lang="ru-RU" sz="2600" spc="-5" dirty="0">
                <a:cs typeface="Calibri"/>
              </a:rPr>
              <a:t> т. б.) </a:t>
            </a:r>
            <a:r>
              <a:rPr lang="ru-RU" sz="2600" spc="-5" dirty="0" err="1">
                <a:cs typeface="Calibri"/>
              </a:rPr>
              <a:t>әр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түрлі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университеттерде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әр</a:t>
            </a:r>
            <a:r>
              <a:rPr lang="ru-RU" sz="2600" spc="-5" dirty="0">
                <a:cs typeface="Calibri"/>
              </a:rPr>
              <a:t> </a:t>
            </a:r>
            <a:r>
              <a:rPr lang="ru-RU" sz="2600" spc="-5" dirty="0" err="1">
                <a:cs typeface="Calibri"/>
              </a:rPr>
              <a:t>түрлі</a:t>
            </a:r>
            <a:endParaRPr sz="2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1492"/>
            <a:ext cx="82296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570" marR="108585">
              <a:spcBef>
                <a:spcPts val="95"/>
              </a:spcBef>
            </a:pPr>
            <a:r>
              <a:rPr lang="ru-RU" spc="-25" dirty="0" err="1">
                <a:solidFill>
                  <a:srgbClr val="FF0000"/>
                </a:solidFill>
              </a:rPr>
              <a:t>Саясатуниверситет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2133600"/>
            <a:ext cx="4101465" cy="451405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3600" spc="65" dirty="0" smtClean="0">
                <a:latin typeface="Microsoft Sans Serif"/>
                <a:cs typeface="Microsoft Sans Serif"/>
              </a:rPr>
              <a:t>–</a:t>
            </a:r>
            <a:r>
              <a:rPr lang="kk-KZ" sz="3600" spc="65" dirty="0" smtClean="0">
                <a:latin typeface="Microsoft Sans Serif"/>
                <a:cs typeface="Microsoft Sans Serif"/>
              </a:rPr>
              <a:t> </a:t>
            </a:r>
            <a:r>
              <a:rPr lang="ru-RU" sz="3600" spc="65" dirty="0" err="1" smtClean="0">
                <a:cs typeface="Calibri"/>
              </a:rPr>
              <a:t>Ескерту</a:t>
            </a:r>
            <a:endParaRPr lang="ru-RU" sz="3600" spc="65" dirty="0" smtClean="0"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960"/>
              </a:spcBef>
              <a:buFontTx/>
              <a:buChar char="-"/>
            </a:pPr>
            <a:r>
              <a:rPr lang="ru-RU" sz="3600" spc="65" dirty="0" err="1" smtClean="0">
                <a:cs typeface="Calibri"/>
              </a:rPr>
              <a:t>Бағаны</a:t>
            </a:r>
            <a:r>
              <a:rPr lang="ru-RU" sz="3600" spc="65" dirty="0" smtClean="0">
                <a:cs typeface="Calibri"/>
              </a:rPr>
              <a:t> </a:t>
            </a:r>
            <a:r>
              <a:rPr lang="ru-RU" sz="3600" spc="65" dirty="0" err="1" smtClean="0">
                <a:cs typeface="Calibri"/>
              </a:rPr>
              <a:t>төмендету</a:t>
            </a:r>
            <a:endParaRPr lang="ru-RU" sz="3600" spc="65" dirty="0" smtClean="0"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960"/>
              </a:spcBef>
              <a:buFontTx/>
              <a:buChar char="-"/>
            </a:pPr>
            <a:r>
              <a:rPr lang="ru-RU" sz="3600" spc="65" dirty="0" err="1" smtClean="0">
                <a:cs typeface="Calibri"/>
              </a:rPr>
              <a:t>Сәтсіз</a:t>
            </a:r>
            <a:r>
              <a:rPr lang="ru-RU" sz="3600" spc="65" dirty="0" smtClean="0">
                <a:cs typeface="Calibri"/>
              </a:rPr>
              <a:t> </a:t>
            </a:r>
            <a:r>
              <a:rPr lang="ru-RU" sz="3600" spc="65" dirty="0" err="1" smtClean="0">
                <a:cs typeface="Calibri"/>
              </a:rPr>
              <a:t>тапсырма</a:t>
            </a:r>
            <a:endParaRPr lang="ru-RU" sz="3600" spc="65" dirty="0" smtClean="0"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960"/>
              </a:spcBef>
              <a:buFontTx/>
              <a:buChar char="-"/>
            </a:pPr>
            <a:r>
              <a:rPr lang="ru-RU" sz="3600" spc="65" dirty="0" err="1" smtClean="0">
                <a:cs typeface="Calibri"/>
              </a:rPr>
              <a:t>Курсты</a:t>
            </a:r>
            <a:r>
              <a:rPr lang="ru-RU" sz="3600" spc="65" dirty="0" smtClean="0">
                <a:cs typeface="Calibri"/>
              </a:rPr>
              <a:t> </a:t>
            </a:r>
            <a:r>
              <a:rPr lang="ru-RU" sz="3600" spc="65" dirty="0" err="1" smtClean="0">
                <a:cs typeface="Calibri"/>
              </a:rPr>
              <a:t>қабылдамау</a:t>
            </a:r>
            <a:endParaRPr lang="ru-RU" sz="3600" spc="65" dirty="0" smtClean="0"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960"/>
              </a:spcBef>
              <a:buFontTx/>
              <a:buChar char="-"/>
            </a:pPr>
            <a:r>
              <a:rPr lang="ru-RU" sz="3600" spc="65" dirty="0" err="1" smtClean="0">
                <a:cs typeface="Calibri"/>
              </a:rPr>
              <a:t>Оқудан</a:t>
            </a:r>
            <a:r>
              <a:rPr lang="ru-RU" sz="3600" spc="65" dirty="0" smtClean="0">
                <a:cs typeface="Calibri"/>
              </a:rPr>
              <a:t> </a:t>
            </a:r>
            <a:r>
              <a:rPr lang="ru-RU" sz="3600" spc="65" dirty="0" err="1">
                <a:cs typeface="Calibri"/>
              </a:rPr>
              <a:t>шығару</a:t>
            </a:r>
            <a:endParaRPr sz="3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53412"/>
            <a:ext cx="8229600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14629" marR="5080" indent="167640">
              <a:lnSpc>
                <a:spcPct val="100000"/>
              </a:lnSpc>
              <a:spcBef>
                <a:spcPts val="100"/>
              </a:spcBef>
            </a:pPr>
            <a:r>
              <a:rPr lang="ru-RU" sz="3600" spc="-20" dirty="0" err="1">
                <a:solidFill>
                  <a:srgbClr val="FF0000"/>
                </a:solidFill>
              </a:rPr>
              <a:t>Академиялық</a:t>
            </a:r>
            <a:r>
              <a:rPr lang="ru-RU" sz="3600" spc="-20" dirty="0">
                <a:solidFill>
                  <a:srgbClr val="FF0000"/>
                </a:solidFill>
              </a:rPr>
              <a:t> </a:t>
            </a:r>
            <a:r>
              <a:rPr lang="ru-RU" sz="3600" spc="-20" dirty="0" err="1">
                <a:solidFill>
                  <a:srgbClr val="FF0000"/>
                </a:solidFill>
              </a:rPr>
              <a:t>адалдық</a:t>
            </a:r>
            <a:r>
              <a:rPr lang="ru-RU" sz="3600" spc="-20" dirty="0">
                <a:solidFill>
                  <a:srgbClr val="FF0000"/>
                </a:solidFill>
              </a:rPr>
              <a:t> </a:t>
            </a:r>
            <a:r>
              <a:rPr lang="en-US" sz="3600" spc="-20" dirty="0">
                <a:solidFill>
                  <a:srgbClr val="FF0000"/>
                </a:solidFill>
              </a:rPr>
              <a:t>Academic integrity (honesty)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4" y="2667000"/>
            <a:ext cx="3656329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Бұрмалау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актілеріне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қатыспау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міндеттемесі,фактілерді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бұрмалау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немесе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алдау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және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олармен</a:t>
            </a:r>
            <a:r>
              <a:rPr lang="ru-RU"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lang="ru-RU" sz="2800" spc="-35" dirty="0" err="1">
                <a:solidFill>
                  <a:srgbClr val="006FC0"/>
                </a:solidFill>
                <a:latin typeface="Microsoft Sans Serif"/>
                <a:cs typeface="Microsoft Sans Serif"/>
              </a:rPr>
              <a:t>келіспеу</a:t>
            </a:r>
            <a:endParaRPr sz="2800" dirty="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400" y="1915667"/>
            <a:ext cx="3163061" cy="42725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51834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096" y="431087"/>
            <a:ext cx="371170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800" spc="-5" dirty="0" err="1">
                <a:solidFill>
                  <a:srgbClr val="FF0000"/>
                </a:solidFill>
              </a:rPr>
              <a:t>Санкциялар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598" y="1729165"/>
            <a:ext cx="7906602" cy="4968027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400" spc="-15" dirty="0">
                <a:cs typeface="Calibri"/>
              </a:rPr>
              <a:t>* </a:t>
            </a:r>
            <a:r>
              <a:rPr lang="ru-RU" sz="2400" spc="-15" dirty="0" err="1">
                <a:cs typeface="Calibri"/>
              </a:rPr>
              <a:t>Университеттен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университетке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және</a:t>
            </a:r>
            <a:r>
              <a:rPr lang="ru-RU" sz="2400" spc="-15" dirty="0">
                <a:cs typeface="Calibri"/>
              </a:rPr>
              <a:t>, </a:t>
            </a:r>
            <a:r>
              <a:rPr lang="ru-RU" sz="2400" spc="-15" dirty="0" err="1">
                <a:cs typeface="Calibri"/>
              </a:rPr>
              <a:t>әрине</a:t>
            </a:r>
            <a:r>
              <a:rPr lang="ru-RU" sz="2400" spc="-15" dirty="0">
                <a:cs typeface="Calibri"/>
              </a:rPr>
              <a:t>, </a:t>
            </a:r>
            <a:r>
              <a:rPr lang="ru-RU" sz="2400" spc="-15" dirty="0" err="1">
                <a:cs typeface="Calibri"/>
              </a:rPr>
              <a:t>бұзушылықтарға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байланысты</a:t>
            </a:r>
            <a:r>
              <a:rPr lang="ru-RU" sz="2400" spc="-15" dirty="0" smtClean="0">
                <a:cs typeface="Calibri"/>
              </a:rPr>
              <a:t>.</a:t>
            </a:r>
          </a:p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400" spc="-15" dirty="0" smtClean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Мұнда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мүмкін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болатын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бірнеше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нұсқалар</a:t>
            </a:r>
            <a:r>
              <a:rPr lang="ru-RU" sz="2400" spc="-15" dirty="0">
                <a:cs typeface="Calibri"/>
              </a:rPr>
              <a:t> бар</a:t>
            </a:r>
            <a:r>
              <a:rPr lang="ru-RU" sz="2400" spc="-15" dirty="0" smtClean="0">
                <a:cs typeface="Calibri"/>
              </a:rPr>
              <a:t>:</a:t>
            </a:r>
          </a:p>
          <a:p>
            <a:pPr marL="12700" marR="246379">
              <a:lnSpc>
                <a:spcPts val="269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ru-RU" sz="2400" spc="-15" dirty="0" smtClean="0">
                <a:cs typeface="Calibri"/>
              </a:rPr>
              <a:t>- </a:t>
            </a:r>
            <a:r>
              <a:rPr lang="ru-RU" sz="2400" spc="-15" dirty="0" err="1">
                <a:cs typeface="Calibri"/>
              </a:rPr>
              <a:t>Тапсырманы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немесе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тестті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сәтсіз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 smtClean="0">
                <a:cs typeface="Calibri"/>
              </a:rPr>
              <a:t>аяқтау</a:t>
            </a:r>
            <a:endParaRPr lang="ru-RU" sz="2400" spc="-15" dirty="0" smtClean="0">
              <a:cs typeface="Calibri"/>
            </a:endParaRPr>
          </a:p>
          <a:p>
            <a:pPr marL="12700" marR="246379">
              <a:lnSpc>
                <a:spcPts val="269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ru-RU" sz="2400" spc="-15" dirty="0" smtClean="0">
                <a:cs typeface="Calibri"/>
              </a:rPr>
              <a:t>- </a:t>
            </a:r>
            <a:r>
              <a:rPr lang="ru-RU" sz="2400" spc="-15" dirty="0" err="1">
                <a:cs typeface="Calibri"/>
              </a:rPr>
              <a:t>Курстан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толық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 smtClean="0">
                <a:cs typeface="Calibri"/>
              </a:rPr>
              <a:t>шеттету</a:t>
            </a:r>
            <a:endParaRPr lang="ru-RU" sz="2400" spc="-15" dirty="0" smtClean="0">
              <a:cs typeface="Calibri"/>
            </a:endParaRPr>
          </a:p>
          <a:p>
            <a:pPr marL="12700" marR="246379">
              <a:lnSpc>
                <a:spcPts val="269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ru-RU" sz="2400" spc="-15" dirty="0" smtClean="0">
                <a:cs typeface="Calibri"/>
              </a:rPr>
              <a:t>- </a:t>
            </a:r>
            <a:r>
              <a:rPr lang="ru-RU" sz="2400" spc="-15" dirty="0" err="1">
                <a:cs typeface="Calibri"/>
              </a:rPr>
              <a:t>Ауыр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немесе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қайталанған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бұзушылықтар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үшін</a:t>
            </a:r>
            <a:r>
              <a:rPr lang="ru-RU" sz="2400" spc="-15" dirty="0" smtClean="0">
                <a:cs typeface="Calibri"/>
              </a:rPr>
              <a:t>,</a:t>
            </a:r>
          </a:p>
          <a:p>
            <a:pPr marL="12700" marR="246379">
              <a:lnSpc>
                <a:spcPts val="269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ru-RU" sz="2400" spc="-15" dirty="0" smtClean="0">
                <a:cs typeface="Calibri"/>
              </a:rPr>
              <a:t> </a:t>
            </a:r>
          </a:p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400" spc="-15" dirty="0" err="1" smtClean="0">
                <a:cs typeface="Calibri"/>
              </a:rPr>
              <a:t>Сынақ</a:t>
            </a:r>
            <a:r>
              <a:rPr lang="ru-RU" sz="2400" spc="-15" dirty="0" smtClean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мерзімінің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санкцияларын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қолдану</a:t>
            </a:r>
            <a:r>
              <a:rPr lang="ru-RU" sz="2400" spc="-15" dirty="0">
                <a:cs typeface="Calibri"/>
              </a:rPr>
              <a:t> (</a:t>
            </a:r>
            <a:r>
              <a:rPr lang="ru-RU" sz="2400" spc="-15" dirty="0" err="1">
                <a:cs typeface="Calibri"/>
              </a:rPr>
              <a:t>кез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келген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жаңа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бұзушылықтар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Елеулі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санкцияларға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әкеледі</a:t>
            </a:r>
            <a:r>
              <a:rPr lang="ru-RU" sz="2400" spc="-15" dirty="0" smtClean="0">
                <a:cs typeface="Calibri"/>
              </a:rPr>
              <a:t>)</a:t>
            </a:r>
          </a:p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400" spc="-15" dirty="0" err="1" smtClean="0">
                <a:cs typeface="Calibri"/>
              </a:rPr>
              <a:t>шеттету</a:t>
            </a:r>
            <a:r>
              <a:rPr lang="ru-RU" sz="2400" spc="-15" dirty="0" smtClean="0">
                <a:cs typeface="Calibri"/>
              </a:rPr>
              <a:t> </a:t>
            </a:r>
            <a:r>
              <a:rPr lang="ru-RU" sz="2400" spc="-15" dirty="0">
                <a:cs typeface="Calibri"/>
              </a:rPr>
              <a:t>(</a:t>
            </a:r>
            <a:r>
              <a:rPr lang="ru-RU" sz="2400" spc="-15" dirty="0" err="1">
                <a:cs typeface="Calibri"/>
              </a:rPr>
              <a:t>семестрге</a:t>
            </a:r>
            <a:r>
              <a:rPr lang="ru-RU" sz="2400" spc="-15" dirty="0">
                <a:cs typeface="Calibri"/>
              </a:rPr>
              <a:t> бару </a:t>
            </a:r>
            <a:r>
              <a:rPr lang="ru-RU" sz="2400" spc="-15" dirty="0" err="1">
                <a:cs typeface="Calibri"/>
              </a:rPr>
              <a:t>керек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немесе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одан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көп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қатыспау</a:t>
            </a:r>
            <a:r>
              <a:rPr lang="ru-RU" sz="2400" spc="-15" dirty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керексабақтар</a:t>
            </a:r>
            <a:r>
              <a:rPr lang="ru-RU" sz="2400" spc="-15" dirty="0" smtClean="0">
                <a:cs typeface="Calibri"/>
              </a:rPr>
              <a:t>) </a:t>
            </a:r>
          </a:p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400" spc="-15" dirty="0" err="1" smtClean="0">
                <a:cs typeface="Calibri"/>
              </a:rPr>
              <a:t>немесе</a:t>
            </a:r>
            <a:r>
              <a:rPr lang="ru-RU" sz="2400" spc="-15" dirty="0" smtClean="0">
                <a:cs typeface="Calibri"/>
              </a:rPr>
              <a:t> </a:t>
            </a:r>
            <a:r>
              <a:rPr lang="ru-RU" sz="2400" spc="-15" dirty="0" err="1">
                <a:cs typeface="Calibri"/>
              </a:rPr>
              <a:t>ерекшелік</a:t>
            </a:r>
            <a:r>
              <a:rPr lang="ru-RU" sz="2400" spc="-15" dirty="0">
                <a:cs typeface="Calibri"/>
              </a:rPr>
              <a:t> (орала </a:t>
            </a:r>
            <a:r>
              <a:rPr lang="ru-RU" sz="2400" spc="-15" dirty="0" err="1">
                <a:cs typeface="Calibri"/>
              </a:rPr>
              <a:t>алмайды</a:t>
            </a:r>
            <a:r>
              <a:rPr lang="ru-RU" sz="2400" spc="-15" dirty="0"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7421" y="461899"/>
            <a:ext cx="1630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solidFill>
                  <a:srgbClr val="FF0000"/>
                </a:solidFill>
              </a:rPr>
              <a:t>NUGSE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9343" y="2209800"/>
            <a:ext cx="7731125" cy="31771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597025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800" spc="-15" dirty="0" err="1">
                <a:solidFill>
                  <a:srgbClr val="00B050"/>
                </a:solidFill>
                <a:cs typeface="Calibri"/>
              </a:rPr>
              <a:t>Академиялық</a:t>
            </a:r>
            <a:r>
              <a:rPr lang="ru-RU" sz="2800" spc="-1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2800" spc="-15" dirty="0" err="1">
                <a:solidFill>
                  <a:srgbClr val="00B050"/>
                </a:solidFill>
                <a:cs typeface="Calibri"/>
              </a:rPr>
              <a:t>пәнді</a:t>
            </a:r>
            <a:r>
              <a:rPr lang="ru-RU" sz="2800" spc="-1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2800" spc="-15" dirty="0" err="1">
                <a:solidFill>
                  <a:srgbClr val="00B050"/>
                </a:solidFill>
                <a:cs typeface="Calibri"/>
              </a:rPr>
              <a:t>бұзу</a:t>
            </a:r>
            <a:r>
              <a:rPr lang="ru-RU" sz="2800" spc="-1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2800" spc="-15" dirty="0" err="1">
                <a:solidFill>
                  <a:srgbClr val="00B050"/>
                </a:solidFill>
                <a:cs typeface="Calibri"/>
              </a:rPr>
              <a:t>санаттары</a:t>
            </a:r>
            <a:r>
              <a:rPr lang="ru-RU" sz="2800" spc="-15" dirty="0">
                <a:solidFill>
                  <a:srgbClr val="00B050"/>
                </a:solidFill>
                <a:cs typeface="Calibri"/>
              </a:rPr>
              <a:t>: A, B </a:t>
            </a:r>
            <a:r>
              <a:rPr lang="ru-RU" sz="2800" spc="-15" dirty="0" err="1">
                <a:solidFill>
                  <a:srgbClr val="00B050"/>
                </a:solidFill>
                <a:cs typeface="Calibri"/>
              </a:rPr>
              <a:t>және</a:t>
            </a:r>
            <a:r>
              <a:rPr lang="ru-RU" sz="2800" spc="-1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2800" spc="-15" dirty="0" smtClean="0">
                <a:solidFill>
                  <a:srgbClr val="00B050"/>
                </a:solidFill>
                <a:cs typeface="Calibri"/>
              </a:rPr>
              <a:t>C </a:t>
            </a:r>
          </a:p>
          <a:p>
            <a:pPr marL="355600" marR="1597025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800" spc="-15" dirty="0" smtClean="0">
                <a:solidFill>
                  <a:srgbClr val="00B050"/>
                </a:solidFill>
                <a:cs typeface="Calibri"/>
              </a:rPr>
              <a:t>А </a:t>
            </a:r>
            <a:r>
              <a:rPr lang="ru-RU" sz="2800" spc="-15" dirty="0" err="1" smtClean="0">
                <a:solidFill>
                  <a:srgbClr val="00B050"/>
                </a:solidFill>
                <a:cs typeface="Calibri"/>
              </a:rPr>
              <a:t>Санаты</a:t>
            </a:r>
            <a:endParaRPr lang="ru-RU" sz="2800" spc="-15" dirty="0" smtClean="0">
              <a:solidFill>
                <a:srgbClr val="00B050"/>
              </a:solidFill>
              <a:cs typeface="Calibri"/>
            </a:endParaRPr>
          </a:p>
          <a:p>
            <a:pPr marL="12700" marR="1597025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sz="2000" spc="525" dirty="0" smtClean="0">
                <a:latin typeface="Microsoft Sans Serif"/>
                <a:cs typeface="Microsoft Sans Serif"/>
              </a:rPr>
              <a:t>–</a:t>
            </a:r>
            <a:r>
              <a:rPr lang="ru-RU" sz="2000" spc="-10" dirty="0" err="1" smtClean="0">
                <a:cs typeface="Calibri"/>
              </a:rPr>
              <a:t>Нұсқаушы</a:t>
            </a:r>
            <a:r>
              <a:rPr lang="ru-RU" sz="2000" spc="-10" dirty="0" smtClean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жеңе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алатын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кішкентай</a:t>
            </a:r>
            <a:r>
              <a:rPr lang="ru-RU" sz="2000" spc="-10" dirty="0">
                <a:cs typeface="Calibri"/>
              </a:rPr>
              <a:t> (</a:t>
            </a:r>
            <a:r>
              <a:rPr lang="ru-RU" sz="2000" spc="-10" dirty="0" err="1">
                <a:cs typeface="Calibri"/>
              </a:rPr>
              <a:t>бірақ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әлі</a:t>
            </a:r>
            <a:r>
              <a:rPr lang="ru-RU" sz="2000" spc="-10" dirty="0">
                <a:cs typeface="Calibri"/>
              </a:rPr>
              <a:t> де </a:t>
            </a:r>
            <a:r>
              <a:rPr lang="ru-RU" sz="2000" spc="-10" dirty="0" err="1">
                <a:cs typeface="Calibri"/>
              </a:rPr>
              <a:t>ауыр</a:t>
            </a:r>
            <a:r>
              <a:rPr lang="ru-RU" sz="2000" spc="-10" dirty="0">
                <a:cs typeface="Calibri"/>
              </a:rPr>
              <a:t>) </a:t>
            </a:r>
            <a:r>
              <a:rPr lang="ru-RU" sz="2000" spc="-10" dirty="0" err="1">
                <a:cs typeface="Calibri"/>
              </a:rPr>
              <a:t>бұзушылық</a:t>
            </a:r>
            <a:r>
              <a:rPr lang="ru-RU" sz="2000" spc="-10" dirty="0">
                <a:cs typeface="Calibri"/>
              </a:rPr>
              <a:t> (</a:t>
            </a:r>
            <a:r>
              <a:rPr lang="ru-RU" sz="2000" spc="-10" dirty="0" err="1">
                <a:cs typeface="Calibri"/>
              </a:rPr>
              <a:t>жазаны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анықтайтын</a:t>
            </a:r>
            <a:r>
              <a:rPr lang="ru-RU" sz="2000" spc="-10" dirty="0">
                <a:cs typeface="Calibri"/>
              </a:rPr>
              <a:t>) </a:t>
            </a:r>
            <a:r>
              <a:rPr lang="ru-RU" sz="2000" spc="-10" dirty="0" err="1">
                <a:cs typeface="Calibri"/>
              </a:rPr>
              <a:t>жәнедеканның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орынбасары</a:t>
            </a:r>
            <a:r>
              <a:rPr lang="ru-RU" sz="2000" spc="-10" dirty="0">
                <a:cs typeface="Calibri"/>
              </a:rPr>
              <a:t>. </a:t>
            </a:r>
            <a:r>
              <a:rPr lang="ru-RU" sz="2000" spc="-10" dirty="0" err="1">
                <a:cs typeface="Calibri"/>
              </a:rPr>
              <a:t>Әрбір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жағдай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құжатталады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жәнежазба</a:t>
            </a:r>
            <a:r>
              <a:rPr lang="ru-RU" sz="2000" spc="-1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GSE </a:t>
            </a:r>
            <a:r>
              <a:rPr lang="ru-RU" sz="2000" spc="-10" dirty="0" err="1">
                <a:cs typeface="Calibri"/>
              </a:rPr>
              <a:t>Әкімшілігімен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жүргізіледі</a:t>
            </a:r>
            <a:r>
              <a:rPr lang="ru-RU" sz="2000" spc="-10" dirty="0">
                <a:cs typeface="Calibri"/>
              </a:rPr>
              <a:t>. </a:t>
            </a:r>
            <a:r>
              <a:rPr lang="ru-RU" sz="2000" spc="-10" dirty="0" err="1">
                <a:cs typeface="Calibri"/>
              </a:rPr>
              <a:t>Кейінгі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бұзушылықтар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автоматты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түрде</a:t>
            </a:r>
            <a:r>
              <a:rPr lang="ru-RU" sz="2000" spc="-10" dirty="0">
                <a:cs typeface="Calibri"/>
              </a:rPr>
              <a:t> В </a:t>
            </a:r>
            <a:r>
              <a:rPr lang="ru-RU" sz="2000" spc="-10" dirty="0" err="1">
                <a:cs typeface="Calibri"/>
              </a:rPr>
              <a:t>санатындағы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бұзушылықтар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болып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саналады</a:t>
            </a:r>
            <a:r>
              <a:rPr lang="ru-RU" sz="2000" spc="-10" dirty="0"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72883"/>
            <a:ext cx="8072755" cy="4414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790575" indent="-4572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ru-RU" sz="3000" spc="-5" dirty="0" smtClean="0">
                <a:solidFill>
                  <a:srgbClr val="00B050"/>
                </a:solidFill>
                <a:cs typeface="Calibri"/>
              </a:rPr>
              <a:t>В </a:t>
            </a:r>
            <a:r>
              <a:rPr lang="ru-RU" sz="3000" spc="-5" dirty="0" err="1">
                <a:solidFill>
                  <a:srgbClr val="00B050"/>
                </a:solidFill>
                <a:cs typeface="Calibri"/>
              </a:rPr>
              <a:t>категориясының</a:t>
            </a:r>
            <a:r>
              <a:rPr lang="ru-RU" sz="3000" spc="-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3000" spc="-5" dirty="0" err="1">
                <a:solidFill>
                  <a:srgbClr val="00B050"/>
                </a:solidFill>
                <a:cs typeface="Calibri"/>
              </a:rPr>
              <a:t>бұзылуына</a:t>
            </a:r>
            <a:r>
              <a:rPr lang="ru-RU" sz="3000" spc="-5" dirty="0">
                <a:solidFill>
                  <a:srgbClr val="00B050"/>
                </a:solidFill>
                <a:cs typeface="Calibri"/>
              </a:rPr>
              <a:t> NUGSE деканы </a:t>
            </a:r>
            <a:r>
              <a:rPr lang="ru-RU" sz="3000" spc="-5" dirty="0" err="1" smtClean="0">
                <a:solidFill>
                  <a:srgbClr val="00B050"/>
                </a:solidFill>
                <a:cs typeface="Calibri"/>
              </a:rPr>
              <a:t>қатысады</a:t>
            </a:r>
            <a:r>
              <a:rPr sz="3000" dirty="0" smtClean="0">
                <a:solidFill>
                  <a:srgbClr val="00B050"/>
                </a:solidFill>
                <a:latin typeface="Calibri"/>
                <a:cs typeface="Calibri"/>
              </a:rPr>
              <a:t>.</a:t>
            </a:r>
            <a:endParaRPr sz="3000" dirty="0">
              <a:solidFill>
                <a:srgbClr val="00B050"/>
              </a:solidFill>
              <a:latin typeface="Calibri"/>
              <a:cs typeface="Calibri"/>
            </a:endParaRPr>
          </a:p>
          <a:p>
            <a:pPr marL="469265" marR="5080" lvl="1">
              <a:lnSpc>
                <a:spcPct val="100000"/>
              </a:lnSpc>
              <a:spcBef>
                <a:spcPts val="580"/>
              </a:spcBef>
              <a:tabLst>
                <a:tab pos="756285" algn="l"/>
                <a:tab pos="756920" algn="l"/>
                <a:tab pos="5648960" algn="l"/>
              </a:tabLst>
            </a:pPr>
            <a:r>
              <a:rPr lang="ru-RU" sz="2200" spc="-10" dirty="0">
                <a:cs typeface="Calibri"/>
              </a:rPr>
              <a:t>- </a:t>
            </a:r>
            <a:r>
              <a:rPr lang="ru-RU" sz="2200" spc="-10" dirty="0" err="1">
                <a:cs typeface="Calibri"/>
              </a:rPr>
              <a:t>Жазалар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әлдеқайда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маңызды</a:t>
            </a:r>
            <a:r>
              <a:rPr lang="ru-RU" sz="2200" spc="-10" dirty="0">
                <a:cs typeface="Calibri"/>
              </a:rPr>
              <a:t>.    </a:t>
            </a:r>
            <a:r>
              <a:rPr lang="ru-RU" sz="2200" spc="-10" dirty="0" err="1">
                <a:cs typeface="Calibri"/>
              </a:rPr>
              <a:t>Сондай-ақ</a:t>
            </a:r>
            <a:r>
              <a:rPr lang="ru-RU" sz="2200" spc="-10" dirty="0">
                <a:cs typeface="Calibri"/>
              </a:rPr>
              <a:t>, </a:t>
            </a:r>
            <a:r>
              <a:rPr lang="en-US" sz="2200" spc="-10" dirty="0">
                <a:cs typeface="Calibri"/>
              </a:rPr>
              <a:t>B </a:t>
            </a:r>
            <a:r>
              <a:rPr lang="ru-RU" sz="2200" spc="-10" dirty="0" err="1">
                <a:cs typeface="Calibri"/>
              </a:rPr>
              <a:t>санатын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бұзу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болашақ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кәсіби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немесе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академиялық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мансап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үшін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ауыр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және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тұрақты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салдары</a:t>
            </a:r>
            <a:r>
              <a:rPr lang="ru-RU" sz="2200" spc="-10" dirty="0">
                <a:cs typeface="Calibri"/>
              </a:rPr>
              <a:t> бар</a:t>
            </a:r>
            <a:r>
              <a:rPr lang="ru-RU" sz="2200" spc="-10" dirty="0" smtClean="0">
                <a:cs typeface="Calibri"/>
              </a:rPr>
              <a:t>.</a:t>
            </a:r>
          </a:p>
          <a:p>
            <a:pPr marL="469265" marR="5080" lvl="1">
              <a:lnSpc>
                <a:spcPct val="100000"/>
              </a:lnSpc>
              <a:spcBef>
                <a:spcPts val="580"/>
              </a:spcBef>
              <a:tabLst>
                <a:tab pos="756285" algn="l"/>
                <a:tab pos="756920" algn="l"/>
                <a:tab pos="5648960" algn="l"/>
              </a:tabLst>
            </a:pPr>
            <a:r>
              <a:rPr lang="ru-RU" sz="2200" spc="-10" dirty="0" smtClean="0">
                <a:cs typeface="Calibri"/>
              </a:rPr>
              <a:t>- </a:t>
            </a:r>
            <a:r>
              <a:rPr lang="ru-RU" sz="2200" spc="-10" dirty="0">
                <a:cs typeface="Calibri"/>
              </a:rPr>
              <a:t>"</a:t>
            </a:r>
            <a:r>
              <a:rPr lang="ru-RU" sz="2200" spc="-10" dirty="0" err="1">
                <a:cs typeface="Calibri"/>
              </a:rPr>
              <a:t>Академиялық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бұзушылық</a:t>
            </a:r>
            <a:r>
              <a:rPr lang="ru-RU" sz="2200" spc="-10" dirty="0">
                <a:cs typeface="Calibri"/>
              </a:rPr>
              <a:t>" студент </a:t>
            </a:r>
            <a:r>
              <a:rPr lang="ru-RU" sz="2200" spc="-10" dirty="0" err="1">
                <a:cs typeface="Calibri"/>
              </a:rPr>
              <a:t>дипломының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транскриптінде</a:t>
            </a:r>
            <a:r>
              <a:rPr lang="ru-RU" sz="2200" spc="-10" dirty="0">
                <a:cs typeface="Calibri"/>
              </a:rPr>
              <a:t> </a:t>
            </a:r>
            <a:r>
              <a:rPr lang="ru-RU" sz="2200" spc="-10" dirty="0" err="1">
                <a:cs typeface="Calibri"/>
              </a:rPr>
              <a:t>көрсетіледі</a:t>
            </a:r>
            <a:r>
              <a:rPr lang="ru-RU" sz="2200" spc="-10" dirty="0" smtClean="0">
                <a:cs typeface="Calibri"/>
              </a:rPr>
              <a:t>.</a:t>
            </a:r>
          </a:p>
          <a:p>
            <a:pPr marL="926465" marR="5080" lvl="1" indent="-457200">
              <a:lnSpc>
                <a:spcPct val="100000"/>
              </a:lnSpc>
              <a:spcBef>
                <a:spcPts val="580"/>
              </a:spcBef>
              <a:buFont typeface="Arial" pitchFamily="34" charset="0"/>
              <a:buChar char="•"/>
              <a:tabLst>
                <a:tab pos="756285" algn="l"/>
                <a:tab pos="756920" algn="l"/>
                <a:tab pos="5648960" algn="l"/>
              </a:tabLst>
            </a:pPr>
            <a:r>
              <a:rPr sz="3000" dirty="0" smtClean="0">
                <a:solidFill>
                  <a:srgbClr val="00B050"/>
                </a:solidFill>
                <a:latin typeface="Calibri"/>
                <a:cs typeface="Calibri"/>
              </a:rPr>
              <a:t>C</a:t>
            </a:r>
            <a:r>
              <a:rPr lang="kk-KZ" sz="3000" dirty="0" smtClean="0">
                <a:solidFill>
                  <a:srgbClr val="00B050"/>
                </a:solidFill>
                <a:latin typeface="Calibri"/>
                <a:cs typeface="Calibri"/>
              </a:rPr>
              <a:t> категориясына</a:t>
            </a:r>
            <a:endParaRPr sz="3000" dirty="0">
              <a:solidFill>
                <a:srgbClr val="00B050"/>
              </a:solidFill>
              <a:latin typeface="Calibri"/>
              <a:cs typeface="Calibri"/>
            </a:endParaRPr>
          </a:p>
          <a:p>
            <a:pPr marL="756285" marR="1411605" lvl="1" indent="-287020" algn="just">
              <a:lnSpc>
                <a:spcPct val="100000"/>
              </a:lnSpc>
              <a:spcBef>
                <a:spcPts val="58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lang="ru-RU" sz="2200" spc="-15" dirty="0" smtClean="0">
                <a:cs typeface="Calibri"/>
              </a:rPr>
              <a:t>университет </a:t>
            </a:r>
            <a:r>
              <a:rPr lang="ru-RU" sz="2200" spc="-15" dirty="0" err="1">
                <a:cs typeface="Calibri"/>
              </a:rPr>
              <a:t>Президентін</a:t>
            </a:r>
            <a:r>
              <a:rPr lang="ru-RU" sz="2200" spc="-15" dirty="0">
                <a:cs typeface="Calibri"/>
              </a:rPr>
              <a:t> (</a:t>
            </a:r>
            <a:r>
              <a:rPr lang="ru-RU" sz="2200" spc="-15" dirty="0" err="1">
                <a:cs typeface="Calibri"/>
              </a:rPr>
              <a:t>провостын</a:t>
            </a:r>
            <a:r>
              <a:rPr lang="ru-RU" sz="2200" spc="-15" dirty="0">
                <a:cs typeface="Calibri"/>
              </a:rPr>
              <a:t>) </a:t>
            </a:r>
            <a:r>
              <a:rPr lang="ru-RU" sz="2200" spc="-15" dirty="0" err="1">
                <a:cs typeface="Calibri"/>
              </a:rPr>
              <a:t>студентті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университеттен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шығаруға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әкелетін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ресми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процеске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тартады</a:t>
            </a:r>
            <a:r>
              <a:rPr lang="ru-RU" sz="2200" spc="-15" dirty="0" smtClean="0"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62938"/>
            <a:ext cx="64770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7400" marR="5080" indent="-678180">
              <a:lnSpc>
                <a:spcPct val="100000"/>
              </a:lnSpc>
              <a:spcBef>
                <a:spcPts val="95"/>
              </a:spcBef>
            </a:pPr>
            <a:r>
              <a:rPr lang="ru-RU" spc="-20" dirty="0">
                <a:solidFill>
                  <a:srgbClr val="FF0000"/>
                </a:solidFill>
              </a:rPr>
              <a:t>Онлайн </a:t>
            </a:r>
            <a:r>
              <a:rPr lang="ru-RU" spc="-20" dirty="0" err="1">
                <a:solidFill>
                  <a:srgbClr val="FF0000"/>
                </a:solidFill>
              </a:rPr>
              <a:t>оқытудағы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Академиялық</a:t>
            </a:r>
            <a:r>
              <a:rPr lang="ru-RU" spc="-20" dirty="0">
                <a:solidFill>
                  <a:srgbClr val="FF0000"/>
                </a:solidFill>
              </a:rPr>
              <a:t> </a:t>
            </a:r>
            <a:r>
              <a:rPr lang="ru-RU" spc="-20" dirty="0" err="1">
                <a:solidFill>
                  <a:srgbClr val="FF0000"/>
                </a:solidFill>
              </a:rPr>
              <a:t>адалдық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6211" y="1981200"/>
            <a:ext cx="7666990" cy="4712187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ru-RU" sz="2200" spc="-15" dirty="0" err="1">
                <a:cs typeface="Calibri"/>
              </a:rPr>
              <a:t>Оқытушыларға</a:t>
            </a:r>
            <a:r>
              <a:rPr lang="ru-RU" sz="2200" spc="-15" dirty="0" smtClean="0">
                <a:cs typeface="Calibri"/>
              </a:rPr>
              <a:t>:</a:t>
            </a: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Arial" pitchFamily="34" charset="0"/>
              <a:buChar char="•"/>
            </a:pPr>
            <a:r>
              <a:rPr lang="ru-RU" sz="2200" spc="-15" dirty="0" err="1" smtClean="0">
                <a:cs typeface="Calibri"/>
              </a:rPr>
              <a:t>Уақытты</a:t>
            </a:r>
            <a:r>
              <a:rPr lang="ru-RU" sz="2200" spc="-15" dirty="0" smtClean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бөліп</a:t>
            </a:r>
            <a:r>
              <a:rPr lang="ru-RU" sz="2200" spc="-15" dirty="0">
                <a:cs typeface="Calibri"/>
              </a:rPr>
              <a:t>, </a:t>
            </a:r>
            <a:r>
              <a:rPr lang="ru-RU" sz="2200" spc="-15" dirty="0" err="1">
                <a:cs typeface="Calibri"/>
              </a:rPr>
              <a:t>студенттермен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бірге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жоғары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деңгейге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жетудің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қажеттілігі</a:t>
            </a:r>
            <a:r>
              <a:rPr lang="ru-RU" sz="2200" spc="-15" dirty="0">
                <a:cs typeface="Calibri"/>
              </a:rPr>
              <a:t> мен </a:t>
            </a:r>
            <a:r>
              <a:rPr lang="ru-RU" sz="2200" spc="-15" dirty="0" err="1">
                <a:cs typeface="Calibri"/>
              </a:rPr>
              <a:t>артықшылықтарын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талқылаңызолардың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зерттеу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жұмыстарының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өзіндік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ерекшелігіне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қойылатын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талаптар;оларды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нормативтік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құжаттармен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таныстырыңыз,Академиялық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адалдық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қағидаларын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реттейтін</a:t>
            </a:r>
            <a:r>
              <a:rPr lang="ru-RU" sz="2200" spc="-15" dirty="0">
                <a:cs typeface="Calibri"/>
              </a:rPr>
              <a:t>(</a:t>
            </a:r>
            <a:r>
              <a:rPr lang="ru-RU" sz="2200" spc="-15" dirty="0" err="1">
                <a:cs typeface="Calibri"/>
              </a:rPr>
              <a:t>міндетті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түрде</a:t>
            </a:r>
            <a:r>
              <a:rPr lang="ru-RU" sz="2200" spc="-15" dirty="0">
                <a:cs typeface="Calibri"/>
              </a:rPr>
              <a:t> "</a:t>
            </a:r>
            <a:r>
              <a:rPr lang="ru-RU" sz="2200" spc="-15" dirty="0" err="1">
                <a:cs typeface="Calibri"/>
              </a:rPr>
              <a:t>студенттердің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мінез-құлық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кодексі</a:t>
            </a:r>
            <a:r>
              <a:rPr lang="ru-RU" sz="2200" spc="-15" dirty="0" smtClean="0">
                <a:cs typeface="Calibri"/>
              </a:rPr>
              <a:t>"). </a:t>
            </a: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Arial" pitchFamily="34" charset="0"/>
              <a:buChar char="•"/>
            </a:pPr>
            <a:r>
              <a:rPr lang="ru-RU" sz="2200" spc="-15" dirty="0" err="1" smtClean="0">
                <a:cs typeface="Calibri"/>
              </a:rPr>
              <a:t>Бағалаудың</a:t>
            </a:r>
            <a:r>
              <a:rPr lang="ru-RU" sz="2200" spc="-15" dirty="0" smtClean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әр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түрлі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әдістерін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қолданыңыз</a:t>
            </a:r>
            <a:r>
              <a:rPr lang="ru-RU" sz="2200" spc="-15" dirty="0">
                <a:cs typeface="Calibri"/>
              </a:rPr>
              <a:t>, онлайн-</a:t>
            </a:r>
            <a:r>
              <a:rPr lang="ru-RU" sz="2200" spc="-15" dirty="0" err="1">
                <a:cs typeface="Calibri"/>
              </a:rPr>
              <a:t>режимде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жауап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беруді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қажет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ететін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тапсырмалар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түрлерін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қосыңыз</a:t>
            </a:r>
            <a:r>
              <a:rPr lang="ru-RU" sz="2200" spc="-15" dirty="0">
                <a:cs typeface="Calibri"/>
              </a:rPr>
              <a:t> (</a:t>
            </a:r>
            <a:r>
              <a:rPr lang="ru-RU" sz="2200" spc="-15" dirty="0" err="1">
                <a:cs typeface="Calibri"/>
              </a:rPr>
              <a:t>яғни.синхронды</a:t>
            </a:r>
            <a:r>
              <a:rPr lang="ru-RU" sz="2200" spc="-15" dirty="0" smtClean="0">
                <a:cs typeface="Calibri"/>
              </a:rPr>
              <a:t>).</a:t>
            </a: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Arial" pitchFamily="34" charset="0"/>
              <a:buChar char="•"/>
            </a:pPr>
            <a:r>
              <a:rPr lang="ru-RU" sz="2200" spc="-15" dirty="0" err="1" smtClean="0">
                <a:cs typeface="Calibri"/>
              </a:rPr>
              <a:t>Студенттердің</a:t>
            </a:r>
            <a:r>
              <a:rPr lang="ru-RU" sz="2200" spc="-15" dirty="0" smtClean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жазбаша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жұмыстарының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барысын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ескере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отырып</a:t>
            </a:r>
            <a:r>
              <a:rPr lang="ru-RU" sz="2200" spc="-15" dirty="0">
                <a:cs typeface="Calibri"/>
              </a:rPr>
              <a:t>, </a:t>
            </a:r>
            <a:r>
              <a:rPr lang="ru-RU" sz="2200" spc="-15" dirty="0" err="1">
                <a:cs typeface="Calibri"/>
              </a:rPr>
              <a:t>үнемі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кері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байланыс</a:t>
            </a:r>
            <a:r>
              <a:rPr lang="ru-RU" sz="2200" spc="-15" dirty="0">
                <a:cs typeface="Calibri"/>
              </a:rPr>
              <a:t> </a:t>
            </a:r>
            <a:r>
              <a:rPr lang="ru-RU" sz="2200" spc="-15" dirty="0" err="1">
                <a:cs typeface="Calibri"/>
              </a:rPr>
              <a:t>жасаңыз</a:t>
            </a:r>
            <a:r>
              <a:rPr lang="ru-RU" sz="2200" spc="-15" dirty="0"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1981200"/>
            <a:ext cx="8066405" cy="427809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8575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Алаяқтыққа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жол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бермейтін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жеке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тапсырмаларды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жасаңыз</a:t>
            </a:r>
            <a:r>
              <a:rPr lang="ru-RU" sz="2700" spc="-5" dirty="0">
                <a:cs typeface="Calibri"/>
              </a:rPr>
              <a:t>. </a:t>
            </a:r>
            <a:r>
              <a:rPr lang="ru-RU" sz="2700" spc="-5" dirty="0" err="1">
                <a:cs typeface="Calibri"/>
              </a:rPr>
              <a:t>Дәріс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және</a:t>
            </a:r>
            <a:r>
              <a:rPr lang="ru-RU" sz="2700" spc="-5" dirty="0">
                <a:cs typeface="Calibri"/>
              </a:rPr>
              <a:t> семинар </a:t>
            </a:r>
            <a:r>
              <a:rPr lang="ru-RU" sz="2700" spc="-5" dirty="0" err="1">
                <a:cs typeface="Calibri"/>
              </a:rPr>
              <a:t>сабақтарының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мазмұны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бойынша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тапсырмаларды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тұжырымдау</a:t>
            </a:r>
            <a:r>
              <a:rPr lang="ru-RU" sz="2700" spc="-5" dirty="0" smtClean="0">
                <a:cs typeface="Calibri"/>
              </a:rPr>
              <a:t>.</a:t>
            </a:r>
          </a:p>
          <a:p>
            <a:pPr marL="355600" marR="28575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Дайын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жауаптарды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табуға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болатын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жалпы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сұрақтардан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аулақ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болыңыз</a:t>
            </a:r>
            <a:r>
              <a:rPr lang="ru-RU" sz="2700" spc="-5" dirty="0" smtClean="0">
                <a:cs typeface="Calibri"/>
              </a:rPr>
              <a:t>. </a:t>
            </a:r>
            <a:r>
              <a:rPr lang="ru-RU" sz="2700" spc="-5" dirty="0" err="1" smtClean="0">
                <a:cs typeface="Calibri"/>
              </a:rPr>
              <a:t>Сұрақтар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тұжырымдамалық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болуы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керек</a:t>
            </a:r>
            <a:r>
              <a:rPr lang="ru-RU" sz="2700" spc="-5" dirty="0">
                <a:cs typeface="Calibri"/>
              </a:rPr>
              <a:t>(</a:t>
            </a:r>
            <a:r>
              <a:rPr lang="ru-RU" sz="2700" spc="-5" dirty="0" err="1">
                <a:cs typeface="Calibri"/>
              </a:rPr>
              <a:t>ойлауды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дамыту</a:t>
            </a:r>
            <a:r>
              <a:rPr lang="ru-RU" sz="2700" spc="-5" dirty="0">
                <a:cs typeface="Calibri"/>
              </a:rPr>
              <a:t>), </a:t>
            </a:r>
            <a:r>
              <a:rPr lang="ru-RU" sz="2700" spc="-5" dirty="0" err="1">
                <a:cs typeface="Calibri"/>
              </a:rPr>
              <a:t>есте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сақтау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мақсатында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фактологиялық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емес</a:t>
            </a:r>
            <a:r>
              <a:rPr lang="ru-RU" sz="2700" spc="-5" dirty="0">
                <a:cs typeface="Calibri"/>
              </a:rPr>
              <a:t> (зубрежки</a:t>
            </a:r>
            <a:r>
              <a:rPr lang="ru-RU" sz="2700" spc="-5" dirty="0" smtClean="0">
                <a:cs typeface="Calibri"/>
              </a:rPr>
              <a:t>). </a:t>
            </a:r>
          </a:p>
          <a:p>
            <a:pPr marL="355600" marR="28575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5" dirty="0" err="1" smtClean="0">
                <a:cs typeface="Calibri"/>
              </a:rPr>
              <a:t>Бір</a:t>
            </a:r>
            <a:r>
              <a:rPr lang="ru-RU" sz="2700" spc="-5" dirty="0" smtClean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немесе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екі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үлкен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тапсырмадан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гөрі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әр</a:t>
            </a:r>
            <a:r>
              <a:rPr lang="ru-RU" sz="2700" spc="-5" dirty="0">
                <a:cs typeface="Calibri"/>
              </a:rPr>
              <a:t> курс </a:t>
            </a:r>
            <a:r>
              <a:rPr lang="ru-RU" sz="2700" spc="-5" dirty="0" err="1">
                <a:cs typeface="Calibri"/>
              </a:rPr>
              <a:t>үшін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әр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тақырыпқа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жақсы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жұмыс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жасаңыз</a:t>
            </a:r>
            <a:r>
              <a:rPr lang="ru-RU" sz="2700" spc="-5" dirty="0">
                <a:cs typeface="Calibri"/>
              </a:rPr>
              <a:t> (</a:t>
            </a:r>
            <a:r>
              <a:rPr lang="ru-RU" sz="2700" spc="-5" dirty="0" err="1">
                <a:cs typeface="Calibri"/>
              </a:rPr>
              <a:t>бұл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алаяқтық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қаупін</a:t>
            </a:r>
            <a:r>
              <a:rPr lang="ru-RU" sz="2700" spc="-5" dirty="0">
                <a:cs typeface="Calibri"/>
              </a:rPr>
              <a:t> </a:t>
            </a:r>
            <a:r>
              <a:rPr lang="ru-RU" sz="2700" spc="-5" dirty="0" err="1">
                <a:cs typeface="Calibri"/>
              </a:rPr>
              <a:t>азайтады</a:t>
            </a:r>
            <a:r>
              <a:rPr lang="ru-RU" sz="2700" spc="-5" dirty="0">
                <a:cs typeface="Calibri"/>
              </a:rPr>
              <a:t>).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469804"/>
            <a:ext cx="63246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>
                <a:solidFill>
                  <a:srgbClr val="FF0000"/>
                </a:solidFill>
              </a:rPr>
              <a:t>Академиялық</a:t>
            </a:r>
            <a:r>
              <a:rPr lang="ru-RU" spc="-5" dirty="0">
                <a:solidFill>
                  <a:srgbClr val="FF0000"/>
                </a:solidFill>
              </a:rPr>
              <a:t> </a:t>
            </a:r>
            <a:r>
              <a:rPr lang="ru-RU" spc="-5" dirty="0" err="1">
                <a:solidFill>
                  <a:srgbClr val="FF0000"/>
                </a:solidFill>
              </a:rPr>
              <a:t>адалдық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29165"/>
            <a:ext cx="7839709" cy="44371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10" dirty="0" err="1">
                <a:cs typeface="Calibri"/>
              </a:rPr>
              <a:t>Академиялық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адалдық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жасау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дегенді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білдіредіешкім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қарамаса</a:t>
            </a:r>
            <a:r>
              <a:rPr lang="ru-RU" sz="2700" spc="-10" dirty="0">
                <a:cs typeface="Calibri"/>
              </a:rPr>
              <a:t> да, </a:t>
            </a:r>
            <a:r>
              <a:rPr lang="ru-RU" sz="2700" spc="-10" dirty="0" err="1">
                <a:cs typeface="Calibri"/>
              </a:rPr>
              <a:t>дұрыс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нәрсе</a:t>
            </a:r>
            <a:r>
              <a:rPr lang="ru-RU" sz="2700" spc="-10" dirty="0">
                <a:cs typeface="Calibri"/>
              </a:rPr>
              <a:t>. </a:t>
            </a:r>
            <a:endParaRPr lang="ru-RU" sz="2700" spc="-10" dirty="0" smtClean="0">
              <a:cs typeface="Calibri"/>
            </a:endParaRPr>
          </a:p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10" dirty="0" smtClean="0">
              <a:cs typeface="Calibri"/>
            </a:endParaRPr>
          </a:p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10" dirty="0" err="1" smtClean="0">
                <a:cs typeface="Calibri"/>
              </a:rPr>
              <a:t>Бұл</a:t>
            </a:r>
            <a:r>
              <a:rPr lang="ru-RU" sz="2700" spc="-10" dirty="0" smtClean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білім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беруде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белгіленген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Академиялық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адалдық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ережелері</a:t>
            </a:r>
            <a:r>
              <a:rPr lang="ru-RU" sz="2700" spc="-10" dirty="0">
                <a:cs typeface="Calibri"/>
              </a:rPr>
              <a:t> мен </a:t>
            </a:r>
            <a:r>
              <a:rPr lang="ru-RU" sz="2700" spc="-10" dirty="0" err="1">
                <a:cs typeface="Calibri"/>
              </a:rPr>
              <a:t>нормаларын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сақтаумекеме</a:t>
            </a:r>
            <a:r>
              <a:rPr lang="ru-RU" sz="2700" spc="-10" dirty="0">
                <a:cs typeface="Calibri"/>
              </a:rPr>
              <a:t>. </a:t>
            </a:r>
          </a:p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2700" spc="-10" dirty="0" smtClean="0">
              <a:cs typeface="Calibri"/>
            </a:endParaRPr>
          </a:p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10" dirty="0" err="1" smtClean="0">
                <a:cs typeface="Calibri"/>
              </a:rPr>
              <a:t>Олар</a:t>
            </a:r>
            <a:r>
              <a:rPr lang="ru-RU" sz="2700" spc="-10" dirty="0" smtClean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студенттер</a:t>
            </a:r>
            <a:r>
              <a:rPr lang="ru-RU" sz="2700" spc="-10" dirty="0">
                <a:cs typeface="Calibri"/>
              </a:rPr>
              <a:t> мен </a:t>
            </a:r>
            <a:r>
              <a:rPr lang="ru-RU" sz="2700" spc="-10" dirty="0" err="1">
                <a:cs typeface="Calibri"/>
              </a:rPr>
              <a:t>оқытушыларға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көмектеседібарлық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аспектілеріне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байланысты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жауапты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моральдық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және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этикалық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шешімдер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қабылдаууниверситетпен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өзара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әрекеттесу</a:t>
            </a:r>
            <a:r>
              <a:rPr lang="ru-RU" sz="2700" spc="-10" dirty="0" smtClean="0">
                <a:cs typeface="Calibri"/>
              </a:rPr>
              <a:t>.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469804"/>
            <a:ext cx="6781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>
                <a:solidFill>
                  <a:srgbClr val="FF0000"/>
                </a:solidFill>
              </a:rPr>
              <a:t>Академиялық</a:t>
            </a:r>
            <a:r>
              <a:rPr lang="ru-RU" spc="-5" dirty="0">
                <a:solidFill>
                  <a:srgbClr val="FF0000"/>
                </a:solidFill>
              </a:rPr>
              <a:t> </a:t>
            </a:r>
            <a:r>
              <a:rPr lang="ru-RU" spc="-5" dirty="0" err="1">
                <a:solidFill>
                  <a:srgbClr val="FF0000"/>
                </a:solidFill>
              </a:rPr>
              <a:t>адалдық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4759" y="1981200"/>
            <a:ext cx="7397750" cy="39767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100" spc="-10" dirty="0" smtClean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Жазбаша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жұмыстарда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өз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идеяларын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жасау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және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білдіру</a:t>
            </a:r>
            <a:r>
              <a:rPr lang="ru-RU" sz="3100" spc="-10" dirty="0">
                <a:cs typeface="Calibri"/>
              </a:rPr>
              <a:t>- </a:t>
            </a:r>
            <a:endParaRPr lang="ru-RU" sz="3100" spc="-10" dirty="0" smtClean="0">
              <a:cs typeface="Calibri"/>
            </a:endParaRPr>
          </a:p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100" spc="-10" dirty="0" err="1" smtClean="0">
                <a:cs typeface="Calibri"/>
              </a:rPr>
              <a:t>Барлық</a:t>
            </a:r>
            <a:r>
              <a:rPr lang="ru-RU" sz="3100" spc="-10" dirty="0" smtClean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ақпарат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көздерін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 smtClean="0">
                <a:cs typeface="Calibri"/>
              </a:rPr>
              <a:t>тану</a:t>
            </a:r>
            <a:endParaRPr lang="ru-RU" sz="3100" spc="-10" dirty="0" smtClean="0">
              <a:cs typeface="Calibri"/>
            </a:endParaRPr>
          </a:p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100" spc="-10" dirty="0" err="1" smtClean="0">
                <a:cs typeface="Calibri"/>
              </a:rPr>
              <a:t>Тапсырмаларды</a:t>
            </a:r>
            <a:r>
              <a:rPr lang="ru-RU" sz="3100" spc="-10" dirty="0" smtClean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өз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бетінше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орындау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немесе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ынтымақтастықты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 smtClean="0">
                <a:cs typeface="Calibri"/>
              </a:rPr>
              <a:t>растау</a:t>
            </a:r>
            <a:endParaRPr lang="ru-RU" sz="3100" spc="-10" dirty="0" smtClean="0">
              <a:cs typeface="Calibri"/>
            </a:endParaRPr>
          </a:p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100" spc="-10" dirty="0" err="1" smtClean="0">
                <a:cs typeface="Calibri"/>
              </a:rPr>
              <a:t>Өз</a:t>
            </a:r>
            <a:r>
              <a:rPr lang="ru-RU" sz="3100" spc="-10" dirty="0" smtClean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зерттеулерін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жүргізу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кезінде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немесе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зертханаларға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қатысты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нәтижелерді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нақты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 smtClean="0">
                <a:cs typeface="Calibri"/>
              </a:rPr>
              <a:t>ұсыну</a:t>
            </a:r>
            <a:endParaRPr lang="ru-RU" sz="3100" spc="-10" dirty="0" smtClean="0">
              <a:cs typeface="Calibri"/>
            </a:endParaRPr>
          </a:p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lang="ru-RU" sz="3100" spc="-10" dirty="0" err="1" smtClean="0">
                <a:cs typeface="Calibri"/>
              </a:rPr>
              <a:t>Емтихан</a:t>
            </a:r>
            <a:r>
              <a:rPr lang="ru-RU" sz="3100" spc="-10" dirty="0" smtClean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кезіндегі</a:t>
            </a:r>
            <a:r>
              <a:rPr lang="ru-RU" sz="3100" spc="-10" dirty="0">
                <a:cs typeface="Calibri"/>
              </a:rPr>
              <a:t> </a:t>
            </a:r>
            <a:r>
              <a:rPr lang="ru-RU" sz="3100" spc="-10" dirty="0" err="1">
                <a:cs typeface="Calibri"/>
              </a:rPr>
              <a:t>адалдық</a:t>
            </a:r>
            <a:endParaRPr sz="31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84136"/>
            <a:ext cx="6019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5" dirty="0" err="1">
                <a:solidFill>
                  <a:srgbClr val="FF0000"/>
                </a:solidFill>
              </a:rPr>
              <a:t>Табысқа</a:t>
            </a:r>
            <a:r>
              <a:rPr lang="ru-RU" spc="-5" dirty="0">
                <a:solidFill>
                  <a:srgbClr val="FF0000"/>
                </a:solidFill>
              </a:rPr>
              <a:t> </a:t>
            </a:r>
            <a:r>
              <a:rPr lang="ru-RU" spc="-5" dirty="0" err="1">
                <a:solidFill>
                  <a:srgbClr val="FF0000"/>
                </a:solidFill>
              </a:rPr>
              <a:t>жетудің</a:t>
            </a:r>
            <a:r>
              <a:rPr lang="ru-RU" spc="-5" dirty="0">
                <a:solidFill>
                  <a:srgbClr val="FF0000"/>
                </a:solidFill>
              </a:rPr>
              <a:t> </a:t>
            </a:r>
            <a:r>
              <a:rPr lang="ru-RU" spc="-5" dirty="0" err="1">
                <a:solidFill>
                  <a:srgbClr val="FF0000"/>
                </a:solidFill>
              </a:rPr>
              <a:t>кілті</a:t>
            </a:r>
            <a:r>
              <a:rPr lang="ru-RU" spc="-5" dirty="0">
                <a:solidFill>
                  <a:srgbClr val="FF0000"/>
                </a:solidFill>
              </a:rPr>
              <a:t>?</a:t>
            </a:r>
            <a:endParaRPr spc="-1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3" y="1905000"/>
            <a:ext cx="7724496" cy="4167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10" dirty="0" smtClean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Академиялық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адалдық</a:t>
            </a:r>
            <a:r>
              <a:rPr lang="ru-RU" sz="2700" spc="-10" dirty="0">
                <a:cs typeface="Calibri"/>
              </a:rPr>
              <a:t> тек </a:t>
            </a:r>
            <a:r>
              <a:rPr lang="ru-RU" sz="2700" spc="-10" dirty="0" err="1">
                <a:cs typeface="Calibri"/>
              </a:rPr>
              <a:t>қана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емесстуденттің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білім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алуына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сонымен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қатар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тапсырмалардағы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бағалаудың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сәтсіздігіне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курста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бағалаудың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сәтсіздігіне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немесе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тіпті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студенттің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университеттен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шығарылуына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әкелуі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мүмкін</a:t>
            </a:r>
            <a:r>
              <a:rPr lang="ru-RU" sz="2700" spc="-10" dirty="0" smtClean="0">
                <a:cs typeface="Calibri"/>
              </a:rPr>
              <a:t>.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700" spc="-10" dirty="0" err="1" smtClean="0">
                <a:cs typeface="Calibri"/>
              </a:rPr>
              <a:t>Бастапқы</a:t>
            </a:r>
            <a:r>
              <a:rPr lang="ru-RU" sz="2700" spc="-10" dirty="0" smtClean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идеяларды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білдіре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білу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дереккөздерге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сілтеме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жасай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білу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өз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бетінше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жұмыс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істеу</a:t>
            </a:r>
            <a:r>
              <a:rPr lang="ru-RU" sz="2700" spc="-10" dirty="0">
                <a:cs typeface="Calibri"/>
              </a:rPr>
              <a:t>, </a:t>
            </a:r>
            <a:r>
              <a:rPr lang="ru-RU" sz="2700" spc="-10" dirty="0" err="1">
                <a:cs typeface="Calibri"/>
              </a:rPr>
              <a:t>нәтижелер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туралы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нақты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және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адал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хабарлау</a:t>
            </a:r>
            <a:r>
              <a:rPr lang="ru-RU" sz="2700" spc="-10" dirty="0">
                <a:cs typeface="Calibri"/>
              </a:rPr>
              <a:t> - </a:t>
            </a:r>
            <a:r>
              <a:rPr lang="ru-RU" sz="2700" spc="-10" dirty="0" err="1">
                <a:cs typeface="Calibri"/>
              </a:rPr>
              <a:t>Бұл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студенттерге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академиялық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мансаптан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кейін</a:t>
            </a:r>
            <a:r>
              <a:rPr lang="ru-RU" sz="2700" spc="-10" dirty="0">
                <a:cs typeface="Calibri"/>
              </a:rPr>
              <a:t> де </a:t>
            </a:r>
            <a:r>
              <a:rPr lang="ru-RU" sz="2700" spc="-10" dirty="0" err="1">
                <a:cs typeface="Calibri"/>
              </a:rPr>
              <a:t>қажет</a:t>
            </a:r>
            <a:r>
              <a:rPr lang="ru-RU" sz="2700" spc="-10" dirty="0">
                <a:cs typeface="Calibri"/>
              </a:rPr>
              <a:t> </a:t>
            </a:r>
            <a:r>
              <a:rPr lang="ru-RU" sz="2700" spc="-10" dirty="0" err="1">
                <a:cs typeface="Calibri"/>
              </a:rPr>
              <a:t>дағдылар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53412"/>
            <a:ext cx="7315200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140585" marR="5080" indent="-890269">
              <a:lnSpc>
                <a:spcPct val="100000"/>
              </a:lnSpc>
              <a:spcBef>
                <a:spcPts val="100"/>
              </a:spcBef>
            </a:pPr>
            <a:r>
              <a:rPr lang="ru-RU" sz="3600" spc="-5" dirty="0" err="1">
                <a:solidFill>
                  <a:srgbClr val="FF0000"/>
                </a:solidFill>
              </a:rPr>
              <a:t>Академиялық</a:t>
            </a:r>
            <a:r>
              <a:rPr lang="ru-RU" sz="3600" spc="-5" dirty="0">
                <a:solidFill>
                  <a:srgbClr val="FF0000"/>
                </a:solidFill>
              </a:rPr>
              <a:t> </a:t>
            </a:r>
            <a:r>
              <a:rPr lang="ru-RU" sz="3600" spc="-5" dirty="0" err="1">
                <a:solidFill>
                  <a:srgbClr val="FF0000"/>
                </a:solidFill>
              </a:rPr>
              <a:t>адалдықтың</a:t>
            </a:r>
            <a:r>
              <a:rPr lang="ru-RU" sz="3600" spc="-5" dirty="0">
                <a:solidFill>
                  <a:srgbClr val="FF0000"/>
                </a:solidFill>
              </a:rPr>
              <a:t> </a:t>
            </a:r>
            <a:r>
              <a:rPr lang="ru-RU" sz="3600" spc="-5" dirty="0" err="1">
                <a:solidFill>
                  <a:srgbClr val="FF0000"/>
                </a:solidFill>
              </a:rPr>
              <a:t>түрлері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537" y="1981200"/>
            <a:ext cx="7426959" cy="45416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smtClean="0">
                <a:cs typeface="Calibri"/>
              </a:rPr>
              <a:t>Плагиат</a:t>
            </a:r>
            <a:r>
              <a:rPr lang="ru-RU" sz="2200" spc="-20" dirty="0">
                <a:cs typeface="Calibri"/>
              </a:rPr>
              <a:t>, </a:t>
            </a:r>
            <a:r>
              <a:rPr lang="ru-RU" sz="2200" spc="-20" dirty="0" err="1">
                <a:cs typeface="Calibri"/>
              </a:rPr>
              <a:t>өзін-өзі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smtClean="0">
                <a:cs typeface="Calibri"/>
              </a:rPr>
              <a:t>плагиат 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smtClean="0">
                <a:cs typeface="Calibri"/>
              </a:rPr>
              <a:t>Тест </a:t>
            </a:r>
            <a:r>
              <a:rPr lang="ru-RU" sz="2200" spc="-20" dirty="0" err="1">
                <a:cs typeface="Calibri"/>
              </a:rPr>
              <a:t>жауаптарын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 smtClean="0">
                <a:cs typeface="Calibri"/>
              </a:rPr>
              <a:t>көшіру</a:t>
            </a:r>
            <a:r>
              <a:rPr lang="ru-RU" sz="2200" spc="-20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Біреудің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жұмысын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 smtClean="0">
                <a:cs typeface="Calibri"/>
              </a:rPr>
              <a:t>орындау</a:t>
            </a:r>
            <a:endParaRPr lang="ru-RU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Біреуге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>
                <a:cs typeface="Calibri"/>
              </a:rPr>
              <a:t>тест </a:t>
            </a:r>
            <a:r>
              <a:rPr lang="ru-RU" sz="2200" spc="-20" dirty="0" err="1">
                <a:cs typeface="Calibri"/>
              </a:rPr>
              <a:t>немесе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емтихан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сұрақтарына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жауап</a:t>
            </a:r>
            <a:r>
              <a:rPr lang="ru-RU" sz="2200" spc="-20" dirty="0">
                <a:cs typeface="Calibri"/>
              </a:rPr>
              <a:t> беру, </a:t>
            </a:r>
            <a:r>
              <a:rPr lang="ru-RU" sz="2200" spc="-20" dirty="0" err="1">
                <a:cs typeface="Calibri"/>
              </a:rPr>
              <a:t>немесеалдын</a:t>
            </a:r>
            <a:r>
              <a:rPr lang="ru-RU" sz="2200" spc="-20" dirty="0">
                <a:cs typeface="Calibri"/>
              </a:rPr>
              <a:t>-ала </a:t>
            </a:r>
            <a:r>
              <a:rPr lang="ru-RU" sz="2200" spc="-20" dirty="0" err="1">
                <a:cs typeface="Calibri"/>
              </a:rPr>
              <a:t>біреуден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жауап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 smtClean="0">
                <a:cs typeface="Calibri"/>
              </a:rPr>
              <a:t>алыңыз</a:t>
            </a:r>
            <a:endParaRPr lang="ru-RU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Сіз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үшін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тапсырма</a:t>
            </a:r>
            <a:r>
              <a:rPr lang="ru-RU" sz="2200" spc="-20" dirty="0">
                <a:cs typeface="Calibri"/>
              </a:rPr>
              <a:t> беру </a:t>
            </a:r>
            <a:r>
              <a:rPr lang="ru-RU" sz="2200" spc="-20" dirty="0" err="1">
                <a:cs typeface="Calibri"/>
              </a:rPr>
              <a:t>үшін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біреуге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 smtClean="0">
                <a:cs typeface="Calibri"/>
              </a:rPr>
              <a:t>төлеңіз</a:t>
            </a:r>
            <a:r>
              <a:rPr lang="ru-RU" sz="2200" spc="-20" dirty="0" smtClean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smtClean="0">
                <a:cs typeface="Calibri"/>
              </a:rPr>
              <a:t>Саботаж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Алаяқтық</a:t>
            </a:r>
            <a:endParaRPr lang="ru-RU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Жалған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>
                <a:cs typeface="Calibri"/>
              </a:rPr>
              <a:t>(</a:t>
            </a:r>
            <a:r>
              <a:rPr lang="en-US" sz="2200" spc="-20" dirty="0">
                <a:cs typeface="Calibri"/>
              </a:rPr>
              <a:t>forgery</a:t>
            </a:r>
            <a:r>
              <a:rPr lang="en-US" sz="2200" spc="-20" dirty="0" smtClean="0">
                <a:cs typeface="Calibri"/>
              </a:rPr>
              <a:t>) </a:t>
            </a:r>
            <a:endParaRPr lang="kk-KZ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Бұрмалау</a:t>
            </a:r>
            <a:endParaRPr lang="ru-RU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Дайындау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>
                <a:cs typeface="Calibri"/>
              </a:rPr>
              <a:t>(</a:t>
            </a:r>
            <a:r>
              <a:rPr lang="en-US" sz="2200" spc="-20" dirty="0">
                <a:cs typeface="Calibri"/>
              </a:rPr>
              <a:t>fabrication</a:t>
            </a:r>
            <a:r>
              <a:rPr lang="en-US" sz="2200" spc="-20" dirty="0" smtClean="0">
                <a:cs typeface="Calibri"/>
              </a:rPr>
              <a:t>)</a:t>
            </a:r>
            <a:endParaRPr lang="kk-KZ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Академиялық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адалдықты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 smtClean="0">
                <a:cs typeface="Calibri"/>
              </a:rPr>
              <a:t>насихаттау</a:t>
            </a:r>
            <a:endParaRPr lang="ru-RU" sz="2200" spc="-20" dirty="0" smtClean="0"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lang="ru-RU" sz="2200" spc="-20" dirty="0" err="1" smtClean="0">
                <a:cs typeface="Calibri"/>
              </a:rPr>
              <a:t>Рұқсат</a:t>
            </a:r>
            <a:r>
              <a:rPr lang="ru-RU" sz="2200" spc="-20" dirty="0" smtClean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етілмеген</a:t>
            </a:r>
            <a:r>
              <a:rPr lang="ru-RU" sz="2200" spc="-20" dirty="0">
                <a:cs typeface="Calibri"/>
              </a:rPr>
              <a:t> </a:t>
            </a:r>
            <a:r>
              <a:rPr lang="ru-RU" sz="2200" spc="-20" dirty="0" err="1">
                <a:cs typeface="Calibri"/>
              </a:rPr>
              <a:t>ынтымақтастық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4917" y="428371"/>
            <a:ext cx="20777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00AF50"/>
                </a:solidFill>
              </a:rPr>
              <a:t>Плагиат</a:t>
            </a:r>
            <a:endParaRPr sz="4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96" y="1901951"/>
            <a:ext cx="6772656" cy="3560064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1356</Words>
  <Application>Microsoft Office PowerPoint</Application>
  <PresentationFormat>Экран (4:3)</PresentationFormat>
  <Paragraphs>189</Paragraphs>
  <Slides>44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Презентация PowerPoint</vt:lpstr>
      <vt:lpstr>  Академиялық адалдық дегеніміз не?</vt:lpstr>
      <vt:lpstr>Академиялық адалдық</vt:lpstr>
      <vt:lpstr>Академиялық адалдық Academic integrity (honesty)</vt:lpstr>
      <vt:lpstr>Академиялық адалдық</vt:lpstr>
      <vt:lpstr>Академиялық адалдық</vt:lpstr>
      <vt:lpstr>Табысқа жетудің кілті?</vt:lpstr>
      <vt:lpstr>Академиялық адалдықтың түрлері</vt:lpstr>
      <vt:lpstr>Плагиат</vt:lpstr>
      <vt:lpstr>Венгрия Президенті</vt:lpstr>
      <vt:lpstr>Германияның қорғаныс министрі</vt:lpstr>
      <vt:lpstr>Плагиат</vt:lpstr>
      <vt:lpstr>Плагиат тарихы</vt:lpstr>
      <vt:lpstr>Плагиат</vt:lpstr>
      <vt:lpstr>Интернет</vt:lpstr>
      <vt:lpstr>Бұзушылық мысалдары (плагиат)</vt:lpstr>
      <vt:lpstr>Байқаусызда плагиат</vt:lpstr>
      <vt:lpstr>Самоплагиат   (self-plagiarism)</vt:lpstr>
      <vt:lpstr>Бұл плагиат па?</vt:lpstr>
      <vt:lpstr>Software Плагиатты анықтауға арналған бағдарламалық жасақтама</vt:lpstr>
      <vt:lpstr>Алдау</vt:lpstr>
      <vt:lpstr>"Елес жазушы"</vt:lpstr>
      <vt:lpstr>Келісім-шарт бойынша алдау (contract cheating)</vt:lpstr>
      <vt:lpstr>Ақшаға айырбастау</vt:lpstr>
      <vt:lpstr>Ақшаға айырбастау</vt:lpstr>
      <vt:lpstr>Презентация PowerPoint</vt:lpstr>
      <vt:lpstr>Презентация PowerPoint</vt:lpstr>
      <vt:lpstr>Презентация PowerPoint</vt:lpstr>
      <vt:lpstr>Презентация PowerPoint</vt:lpstr>
      <vt:lpstr>Бұрмалау</vt:lpstr>
      <vt:lpstr>Фактілерді бұрмалау немесе бұрмалау</vt:lpstr>
      <vt:lpstr>Презентация PowerPoint</vt:lpstr>
      <vt:lpstr>Diploma mills (дипломдық зауыт)</vt:lpstr>
      <vt:lpstr>Рұқсат етілмеген ынтымақтастық</vt:lpstr>
      <vt:lpstr>Академиялық адалдық-бұл қауымдастық мәселесі</vt:lpstr>
      <vt:lpstr>Академиялық адалдық-бұл қауымдастық мәселесі</vt:lpstr>
      <vt:lpstr>Қағидаларды бұзу шараларын қолдану тәртібі</vt:lpstr>
      <vt:lpstr>Университет саясаты</vt:lpstr>
      <vt:lpstr>Саясатуниверситет</vt:lpstr>
      <vt:lpstr>Санкциялар</vt:lpstr>
      <vt:lpstr>NUGSE</vt:lpstr>
      <vt:lpstr>Презентация PowerPoint</vt:lpstr>
      <vt:lpstr>Онлайн оқытудағы Академиялық адалдық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Zhassulan Meshtayev</dc:creator>
  <cp:lastModifiedBy>Андрей</cp:lastModifiedBy>
  <cp:revision>13</cp:revision>
  <dcterms:created xsi:type="dcterms:W3CDTF">2022-06-13T08:53:03Z</dcterms:created>
  <dcterms:modified xsi:type="dcterms:W3CDTF">2022-06-14T04:28:44Z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2022-06-13T00:00:00Z</vt:filetime>
  </property>
</Properties>
</file>